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90" r:id="rId5"/>
    <p:sldId id="261" r:id="rId6"/>
    <p:sldId id="309" r:id="rId7"/>
    <p:sldId id="291" r:id="rId8"/>
    <p:sldId id="339" r:id="rId9"/>
    <p:sldId id="311" r:id="rId10"/>
    <p:sldId id="312" r:id="rId11"/>
    <p:sldId id="313" r:id="rId12"/>
    <p:sldId id="340" r:id="rId13"/>
    <p:sldId id="351" r:id="rId14"/>
    <p:sldId id="352" r:id="rId15"/>
    <p:sldId id="353" r:id="rId16"/>
    <p:sldId id="319" r:id="rId17"/>
    <p:sldId id="350" r:id="rId18"/>
    <p:sldId id="321" r:id="rId19"/>
    <p:sldId id="322" r:id="rId20"/>
    <p:sldId id="323" r:id="rId21"/>
    <p:sldId id="325" r:id="rId22"/>
    <p:sldId id="329" r:id="rId23"/>
    <p:sldId id="326" r:id="rId24"/>
    <p:sldId id="335" r:id="rId25"/>
    <p:sldId id="336" r:id="rId26"/>
    <p:sldId id="348" r:id="rId27"/>
    <p:sldId id="333" r:id="rId28"/>
    <p:sldId id="338" r:id="rId29"/>
    <p:sldId id="349" r:id="rId30"/>
    <p:sldId id="337" r:id="rId31"/>
  </p:sldIdLst>
  <p:sldSz cx="12192000" cy="6858000"/>
  <p:notesSz cx="7010400" cy="92964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904"/>
    <a:srgbClr val="E60000"/>
    <a:srgbClr val="FC9D3E"/>
    <a:srgbClr val="F4E7C2"/>
    <a:srgbClr val="C7E1B5"/>
    <a:srgbClr val="85BD5F"/>
    <a:srgbClr val="FE9566"/>
    <a:srgbClr val="FDBD67"/>
    <a:srgbClr val="DD7160"/>
    <a:srgbClr val="EA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81591-9B9C-443D-B569-45439D05CE53}" v="5" dt="2023-12-05T20:37:22.825"/>
    <p1510:client id="{8BC433F6-26EE-445A-9D3B-AF7D061B6659}" v="250" dt="2023-12-05T15:08:16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5"/>
    <p:restoredTop sz="96357" autoAdjust="0"/>
  </p:normalViewPr>
  <p:slideViewPr>
    <p:cSldViewPr snapToGrid="0" showGuides="1">
      <p:cViewPr varScale="1">
        <p:scale>
          <a:sx n="62" d="100"/>
          <a:sy n="62" d="100"/>
        </p:scale>
        <p:origin x="10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g\OneDrive%20-%20Al&#254;&#253;&#240;usamband%20&#205;slands\Var&#240;a\Ranns&#243;knaverkefni\Sta&#240;a%20fatla&#240;s%20f&#243;lks%20&#225;%20&#205;slandi%20(&#214;B&#205;)\2023\Kynningar\Sta&#240;a%20fatla&#240;s%20f&#243;lks%20t&#246;flur%20fyrir%20kynningu%20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g\OneDrive%20-%20Al&#254;&#253;&#240;usamband%20&#205;slands\Var&#240;a\Ranns&#243;knaverkefni\Sta&#240;a%20fatla&#240;s%20f&#243;lks%20&#225;%20&#205;slandi%20(&#214;B&#205;)\2023\Kynningar\Sta&#240;a%20fatla&#240;s%20f&#243;lks%20t&#246;flur%20fyrir%20kynningu%20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g\OneDrive%20-%20Al&#254;&#253;&#240;usamband%20&#205;slands\Var&#240;a\Ranns&#243;knaverkefni\Sta&#240;a%20fatla&#240;s%20f&#243;lks%20&#225;%20&#205;slandi%20(&#214;B&#205;)\2023\Kynningar\Sta&#240;a%20fatla&#240;s%20f&#243;lks%20t&#246;flur%20fyrir%20kynningu%20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g\OneDrive%20-%20Al&#254;&#253;&#240;usamband%20&#205;slands\Var&#240;a\Ranns&#243;knaverkefni\Sta&#240;a%20fatla&#240;s%20f&#243;lks%20&#225;%20&#205;slandi%20(&#214;B&#205;)\2023\Kynningar\Sta&#240;a%20fatla&#240;s%20f&#243;lks%20t&#246;flur%20fyrir%20kynningu%20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g\OneDrive%20-%20Al&#254;&#253;&#240;usamband%20&#205;slands\Var&#240;a\Ranns&#243;knaverkefni\Sta&#240;a%20fatla&#240;s%20f&#243;lks%20&#225;%20&#205;slandi%20(&#214;B&#205;)\2023\Kynningar\Sta&#240;a%20fatla&#240;s%20f&#243;lks%20t&#246;flur%20fyrir%20kynningu%20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g\OneDrive%20-%20Al&#254;&#253;&#240;usamband%20&#205;slands\Var&#240;a\Ranns&#243;knaverkefni\Sta&#240;a%20fatla&#240;s%20f&#243;lks%20&#225;%20&#205;slandi%20(&#214;B&#205;)\2023\Kynningar\Sta&#240;a%20fatla&#240;s%20f&#243;lks%20t&#246;flur%20fyrir%20kynningu%20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Sta&#240;a%20fatla&#240;s%20f&#243;lks%20&#225;%20&#205;slandi/t&#246;flur%20og%20myndir%20fyrir%20fyrirlestur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Sta&#240;a%20fatla&#240;s%20f&#243;lks%20&#225;%20&#205;slandi/t&#246;flur%20og%20myndir%20fyrir%20fyrirlestur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Sta&#240;a%20fatla&#240;s%20f&#243;lks%20&#225;%20&#205;slandi/t&#246;flur%20og%20myndir%20fyrir%20fyrirlestu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g\OneDrive%20-%20Al&#254;&#253;&#240;usamband%20&#205;slands\Var&#240;a\Ranns&#243;knaverkefni\Sta&#240;a%20fatla&#240;s%20f&#243;lks%20&#225;%20&#205;slandi%20(&#214;B&#205;)\2023\Kynningar\Sta&#240;a%20fatla&#240;s%20f&#243;lks%20t&#246;flur%20fyrir%20kynningu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g\OneDrive%20-%20Al&#254;&#253;&#240;usamband%20&#205;slands\Var&#240;a\Ranns&#243;knaverkefni\Sta&#240;a%20fatla&#240;s%20f&#243;lks%20&#225;%20&#205;slandi%20(&#214;B&#205;)\2023\Kynningar\Sta&#240;a%20fatla&#240;s%20f&#243;lks%20t&#246;flur%20fyrir%20kynningu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g\OneDrive%20-%20Al&#254;&#253;&#240;usamband%20&#205;slands\Var&#240;a\Ranns&#243;knaverkefni\Sta&#240;a%20fatla&#240;s%20f&#243;lks%20&#225;%20&#205;slandi%20(&#214;B&#205;)\2023\Kynningar\Sta&#240;a%20fatla&#240;s%20f&#243;lks%20t&#246;flur%20fyrir%20kynningu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Sta&#240;a%20fatla&#240;s%20f&#243;lks%20&#225;%20&#205;slandi/t&#246;flur%20og%20myndir%20fyrir%20fyrirlestu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Sta&#240;a%20fatla&#240;s%20f&#243;lks%20&#225;%20&#205;slandi/t&#246;flur%20og%20myndir%20fyrir%20fyrirlestu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Sta&#240;a%20fatla&#240;s%20f&#243;lks%20&#225;%20&#205;slandi/t&#246;flur%20og%20myndir%20fyrir%20fyrirlestu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Fatlað fólk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Mjög auðvelt</c:v>
                </c:pt>
                <c:pt idx="1">
                  <c:v>Auðvelt</c:v>
                </c:pt>
                <c:pt idx="2">
                  <c:v>Nokkuð auðvelt</c:v>
                </c:pt>
                <c:pt idx="3">
                  <c:v>Nokkuð erfitt</c:v>
                </c:pt>
                <c:pt idx="4">
                  <c:v>Erfitt</c:v>
                </c:pt>
                <c:pt idx="5">
                  <c:v>Mjög erfitt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2.1999999999999999E-2</c:v>
                </c:pt>
                <c:pt idx="1">
                  <c:v>3.6999999999999998E-2</c:v>
                </c:pt>
                <c:pt idx="2">
                  <c:v>0.17199999999999999</c:v>
                </c:pt>
                <c:pt idx="3">
                  <c:v>0.26</c:v>
                </c:pt>
                <c:pt idx="4">
                  <c:v>0.21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9-4987-9C45-43E7DB2B10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Launafólk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Mjög auðvelt</c:v>
                </c:pt>
                <c:pt idx="1">
                  <c:v>Auðvelt</c:v>
                </c:pt>
                <c:pt idx="2">
                  <c:v>Nokkuð auðvelt</c:v>
                </c:pt>
                <c:pt idx="3">
                  <c:v>Nokkuð erfitt</c:v>
                </c:pt>
                <c:pt idx="4">
                  <c:v>Erfitt</c:v>
                </c:pt>
                <c:pt idx="5">
                  <c:v>Mjög erfitt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8.1000000000000003E-2</c:v>
                </c:pt>
                <c:pt idx="1">
                  <c:v>0.111</c:v>
                </c:pt>
                <c:pt idx="2">
                  <c:v>0.33100000000000002</c:v>
                </c:pt>
                <c:pt idx="3">
                  <c:v>0.255</c:v>
                </c:pt>
                <c:pt idx="4">
                  <c:v>0.11700000000000001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9-4987-9C45-43E7DB2B10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4418847"/>
        <c:axId val="1770318799"/>
      </c:barChart>
      <c:catAx>
        <c:axId val="1734418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70318799"/>
        <c:crosses val="autoZero"/>
        <c:auto val="1"/>
        <c:lblAlgn val="ctr"/>
        <c:lblOffset val="100"/>
        <c:noMultiLvlLbl val="0"/>
      </c:catAx>
      <c:valAx>
        <c:axId val="177031879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3441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22222222222223E-2"/>
          <c:y val="2.9317266547886616E-2"/>
          <c:w val="0.80555555555555558"/>
          <c:h val="0.83094786898938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'skortir fyrir sjálf'!$A$11</c:f>
              <c:strCache>
                <c:ptCount val="1"/>
                <c:pt idx="0">
                  <c:v>Nauðsynlegan klæðnað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'skortir fyrir sjálf'!$B$10:$E$10</c:f>
              <c:strCache>
                <c:ptCount val="4"/>
                <c:pt idx="0">
                  <c:v>Í sambúð með barn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</c:v>
                </c:pt>
              </c:strCache>
            </c:strRef>
          </c:cat>
          <c:val>
            <c:numRef>
              <c:f>'skortir fyrir sjálf'!$B$11:$E$11</c:f>
              <c:numCache>
                <c:formatCode>0%</c:formatCode>
                <c:ptCount val="4"/>
                <c:pt idx="0">
                  <c:v>0.44</c:v>
                </c:pt>
                <c:pt idx="1">
                  <c:v>0.26700000000000002</c:v>
                </c:pt>
                <c:pt idx="2">
                  <c:v>0.61199999999999999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3-496C-B9C8-06D44536FE05}"/>
            </c:ext>
          </c:extLst>
        </c:ser>
        <c:ser>
          <c:idx val="1"/>
          <c:order val="1"/>
          <c:tx>
            <c:strRef>
              <c:f>'skortir fyrir sjálf'!$A$12</c:f>
              <c:strCache>
                <c:ptCount val="1"/>
                <c:pt idx="0">
                  <c:v>Næringarríkan mat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'skortir fyrir sjálf'!$B$10:$E$10</c:f>
              <c:strCache>
                <c:ptCount val="4"/>
                <c:pt idx="0">
                  <c:v>Í sambúð með barn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</c:v>
                </c:pt>
              </c:strCache>
            </c:strRef>
          </c:cat>
          <c:val>
            <c:numRef>
              <c:f>'skortir fyrir sjálf'!$B$12:$E$12</c:f>
              <c:numCache>
                <c:formatCode>0%</c:formatCode>
                <c:ptCount val="4"/>
                <c:pt idx="0">
                  <c:v>0.34799999999999998</c:v>
                </c:pt>
                <c:pt idx="1">
                  <c:v>0.20100000000000001</c:v>
                </c:pt>
                <c:pt idx="2">
                  <c:v>0.59299999999999997</c:v>
                </c:pt>
                <c:pt idx="3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3-496C-B9C8-06D44536FE05}"/>
            </c:ext>
          </c:extLst>
        </c:ser>
        <c:ser>
          <c:idx val="2"/>
          <c:order val="2"/>
          <c:tx>
            <c:strRef>
              <c:f>'skortir fyrir sjálf'!$A$13</c:f>
              <c:strCache>
                <c:ptCount val="1"/>
                <c:pt idx="0">
                  <c:v>Menningarviðburði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'skortir fyrir sjálf'!$B$10:$E$10</c:f>
              <c:strCache>
                <c:ptCount val="4"/>
                <c:pt idx="0">
                  <c:v>Í sambúð með barn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</c:v>
                </c:pt>
              </c:strCache>
            </c:strRef>
          </c:cat>
          <c:val>
            <c:numRef>
              <c:f>'skortir fyrir sjálf'!$B$13:$E$13</c:f>
              <c:numCache>
                <c:formatCode>0%</c:formatCode>
                <c:ptCount val="4"/>
                <c:pt idx="0">
                  <c:v>0.58299999999999996</c:v>
                </c:pt>
                <c:pt idx="1">
                  <c:v>0.442</c:v>
                </c:pt>
                <c:pt idx="2">
                  <c:v>0.74199999999999999</c:v>
                </c:pt>
                <c:pt idx="3">
                  <c:v>0.61099999999999999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3-496C-B9C8-06D44536FE05}"/>
            </c:ext>
          </c:extLst>
        </c:ser>
        <c:ser>
          <c:idx val="3"/>
          <c:order val="3"/>
          <c:tx>
            <c:strRef>
              <c:f>'skortir fyrir sjálf'!$A$14</c:f>
              <c:strCache>
                <c:ptCount val="1"/>
                <c:pt idx="0">
                  <c:v>Félagslíf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'skortir fyrir sjálf'!$B$10:$E$10</c:f>
              <c:strCache>
                <c:ptCount val="4"/>
                <c:pt idx="0">
                  <c:v>Í sambúð með barn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</c:v>
                </c:pt>
              </c:strCache>
            </c:strRef>
          </c:cat>
          <c:val>
            <c:numRef>
              <c:f>'skortir fyrir sjálf'!$B$14:$E$14</c:f>
              <c:numCache>
                <c:formatCode>0%</c:formatCode>
                <c:ptCount val="4"/>
                <c:pt idx="0">
                  <c:v>0.48799999999999999</c:v>
                </c:pt>
                <c:pt idx="1">
                  <c:v>0.378</c:v>
                </c:pt>
                <c:pt idx="2">
                  <c:v>0.68799999999999994</c:v>
                </c:pt>
                <c:pt idx="3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43-496C-B9C8-06D44536FE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9834639"/>
        <c:axId val="277129679"/>
      </c:barChart>
      <c:catAx>
        <c:axId val="47983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77129679"/>
        <c:crosses val="autoZero"/>
        <c:auto val="1"/>
        <c:lblAlgn val="ctr"/>
        <c:lblOffset val="100"/>
        <c:noMultiLvlLbl val="0"/>
      </c:catAx>
      <c:valAx>
        <c:axId val="2771296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983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99510061242342"/>
          <c:y val="0.26100257916396474"/>
          <c:w val="0.18089619329362014"/>
          <c:h val="0.37386419201235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64371297650547"/>
          <c:y val="2.9051794754165045E-2"/>
          <c:w val="0.58725772442203261"/>
          <c:h val="0.949090940851835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'skortur börn'!$B$1</c:f>
              <c:strCache>
                <c:ptCount val="1"/>
                <c:pt idx="0">
                  <c:v>Í sambúð með barn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3745519084993967E-3"/>
                  <c:y val="5.28214450075708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AF-4A2C-AE8D-5100BC0265FE}"/>
                </c:ext>
              </c:extLst>
            </c:dLbl>
            <c:dLbl>
              <c:idx val="1"/>
              <c:layout>
                <c:manualLayout>
                  <c:x val="-2.3745519084993534E-3"/>
                  <c:y val="7.9232167511359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AF-4A2C-AE8D-5100BC0265FE}"/>
                </c:ext>
              </c:extLst>
            </c:dLbl>
            <c:dLbl>
              <c:idx val="2"/>
              <c:layout>
                <c:manualLayout>
                  <c:x val="-4.3532948759482596E-17"/>
                  <c:y val="7.9232167511360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AF-4A2C-AE8D-5100BC0265FE}"/>
                </c:ext>
              </c:extLst>
            </c:dLbl>
            <c:dLbl>
              <c:idx val="3"/>
              <c:layout>
                <c:manualLayout>
                  <c:x val="0"/>
                  <c:y val="5.2821445007572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AF-4A2C-AE8D-5100BC0265FE}"/>
                </c:ext>
              </c:extLst>
            </c:dLbl>
            <c:dLbl>
              <c:idx val="4"/>
              <c:layout>
                <c:manualLayout>
                  <c:x val="0"/>
                  <c:y val="5.2821445007572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AF-4A2C-AE8D-5100BC0265FE}"/>
                </c:ext>
              </c:extLst>
            </c:dLbl>
            <c:dLbl>
              <c:idx val="5"/>
              <c:layout>
                <c:manualLayout>
                  <c:x val="0"/>
                  <c:y val="7.9232167511359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AF-4A2C-AE8D-5100BC0265FE}"/>
                </c:ext>
              </c:extLst>
            </c:dLbl>
            <c:dLbl>
              <c:idx val="6"/>
              <c:layout>
                <c:manualLayout>
                  <c:x val="-1.1872759542497636E-3"/>
                  <c:y val="1.056428900151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AF-4A2C-AE8D-5100BC0265FE}"/>
                </c:ext>
              </c:extLst>
            </c:dLbl>
            <c:dLbl>
              <c:idx val="7"/>
              <c:layout>
                <c:manualLayout>
                  <c:x val="0"/>
                  <c:y val="5.2821445007572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AF-4A2C-AE8D-5100BC0265FE}"/>
                </c:ext>
              </c:extLst>
            </c:dLbl>
            <c:dLbl>
              <c:idx val="8"/>
              <c:layout>
                <c:manualLayout>
                  <c:x val="-8.7065897518965192E-17"/>
                  <c:y val="5.28214450075723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642024146575295E-2"/>
                      <c:h val="5.23065398979714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AF-4A2C-AE8D-5100BC0265FE}"/>
                </c:ext>
              </c:extLst>
            </c:dLbl>
            <c:dLbl>
              <c:idx val="9"/>
              <c:layout>
                <c:manualLayout>
                  <c:x val="-2.3745519084993534E-3"/>
                  <c:y val="5.28214450075730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AF-4A2C-AE8D-5100BC0265FE}"/>
                </c:ext>
              </c:extLst>
            </c:dLbl>
            <c:dLbl>
              <c:idx val="10"/>
              <c:layout>
                <c:manualLayout>
                  <c:x val="-1.1872759542497636E-3"/>
                  <c:y val="7.9232167511359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AF-4A2C-AE8D-5100BC0265FE}"/>
                </c:ext>
              </c:extLst>
            </c:dLbl>
            <c:dLbl>
              <c:idx val="11"/>
              <c:layout>
                <c:manualLayout>
                  <c:x val="-3.561827862749117E-3"/>
                  <c:y val="5.2821445007572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AF-4A2C-AE8D-5100BC0265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'skortur börn'!$A$2:$A$13</c:f>
              <c:strCache>
                <c:ptCount val="12"/>
                <c:pt idx="0">
                  <c:v>Leikskólagjöld</c:v>
                </c:pt>
                <c:pt idx="1">
                  <c:v>Frístund</c:v>
                </c:pt>
                <c:pt idx="2">
                  <c:v>Skólagjöld í framhaldsskóla</c:v>
                </c:pt>
                <c:pt idx="3">
                  <c:v>Skólabækur eða annan námskostnað</c:v>
                </c:pt>
                <c:pt idx="4">
                  <c:v>Mat í skóla</c:v>
                </c:pt>
                <c:pt idx="5">
                  <c:v>Kostnað vegna skipulagðra tómstunda</c:v>
                </c:pt>
                <c:pt idx="6">
                  <c:v>Kostnað vegna skólaferðalags</c:v>
                </c:pt>
                <c:pt idx="7">
                  <c:v>Kostnað vega félagslífs</c:v>
                </c:pt>
                <c:pt idx="8">
                  <c:v>Kostnað við að halda afmæli eða veislur</c:v>
                </c:pt>
                <c:pt idx="9">
                  <c:v>Afmælis- og/eða jólagjafir</c:v>
                </c:pt>
                <c:pt idx="10">
                  <c:v>Nauðsynlegan klæðnað</c:v>
                </c:pt>
                <c:pt idx="11">
                  <c:v>Næringarríkan mat</c:v>
                </c:pt>
              </c:strCache>
            </c:strRef>
          </c:cat>
          <c:val>
            <c:numRef>
              <c:f>'skortur börn'!$B$2:$B$13</c:f>
              <c:numCache>
                <c:formatCode>0%</c:formatCode>
                <c:ptCount val="12"/>
                <c:pt idx="0">
                  <c:v>7.1999999999999995E-2</c:v>
                </c:pt>
                <c:pt idx="1">
                  <c:v>0.17</c:v>
                </c:pt>
                <c:pt idx="2">
                  <c:v>7.1999999999999995E-2</c:v>
                </c:pt>
                <c:pt idx="3">
                  <c:v>0.13200000000000001</c:v>
                </c:pt>
                <c:pt idx="4">
                  <c:v>0.152</c:v>
                </c:pt>
                <c:pt idx="5">
                  <c:v>0.309</c:v>
                </c:pt>
                <c:pt idx="6">
                  <c:v>0.183</c:v>
                </c:pt>
                <c:pt idx="7">
                  <c:v>0.29499999999999998</c:v>
                </c:pt>
                <c:pt idx="8">
                  <c:v>0.254</c:v>
                </c:pt>
                <c:pt idx="9">
                  <c:v>0.27700000000000002</c:v>
                </c:pt>
                <c:pt idx="10">
                  <c:v>0.28899999999999998</c:v>
                </c:pt>
                <c:pt idx="11">
                  <c:v>0.224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B-4A50-B7F7-6876F22EE667}"/>
            </c:ext>
          </c:extLst>
        </c:ser>
        <c:ser>
          <c:idx val="1"/>
          <c:order val="1"/>
          <c:tx>
            <c:strRef>
              <c:f>'skortur börn'!$C$1</c:f>
              <c:strCache>
                <c:ptCount val="1"/>
                <c:pt idx="0">
                  <c:v>Einhleypir foreldrar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'skortur börn'!$A$2:$A$13</c:f>
              <c:strCache>
                <c:ptCount val="12"/>
                <c:pt idx="0">
                  <c:v>Leikskólagjöld</c:v>
                </c:pt>
                <c:pt idx="1">
                  <c:v>Frístund</c:v>
                </c:pt>
                <c:pt idx="2">
                  <c:v>Skólagjöld í framhaldsskóla</c:v>
                </c:pt>
                <c:pt idx="3">
                  <c:v>Skólabækur eða annan námskostnað</c:v>
                </c:pt>
                <c:pt idx="4">
                  <c:v>Mat í skóla</c:v>
                </c:pt>
                <c:pt idx="5">
                  <c:v>Kostnað vegna skipulagðra tómstunda</c:v>
                </c:pt>
                <c:pt idx="6">
                  <c:v>Kostnað vegna skólaferðalags</c:v>
                </c:pt>
                <c:pt idx="7">
                  <c:v>Kostnað vega félagslífs</c:v>
                </c:pt>
                <c:pt idx="8">
                  <c:v>Kostnað við að halda afmæli eða veislur</c:v>
                </c:pt>
                <c:pt idx="9">
                  <c:v>Afmælis- og/eða jólagjafir</c:v>
                </c:pt>
                <c:pt idx="10">
                  <c:v>Nauðsynlegan klæðnað</c:v>
                </c:pt>
                <c:pt idx="11">
                  <c:v>Næringarríkan mat</c:v>
                </c:pt>
              </c:strCache>
            </c:strRef>
          </c:cat>
          <c:val>
            <c:numRef>
              <c:f>'skortur börn'!$C$2:$C$13</c:f>
              <c:numCache>
                <c:formatCode>0%</c:formatCode>
                <c:ptCount val="12"/>
                <c:pt idx="0">
                  <c:v>8.3000000000000004E-2</c:v>
                </c:pt>
                <c:pt idx="1">
                  <c:v>0.23799999999999999</c:v>
                </c:pt>
                <c:pt idx="2">
                  <c:v>9.9000000000000005E-2</c:v>
                </c:pt>
                <c:pt idx="3">
                  <c:v>0.20200000000000001</c:v>
                </c:pt>
                <c:pt idx="4">
                  <c:v>0.23</c:v>
                </c:pt>
                <c:pt idx="5">
                  <c:v>0.46700000000000003</c:v>
                </c:pt>
                <c:pt idx="6">
                  <c:v>0.31900000000000001</c:v>
                </c:pt>
                <c:pt idx="7">
                  <c:v>0.48299999999999998</c:v>
                </c:pt>
                <c:pt idx="8">
                  <c:v>0.50900000000000001</c:v>
                </c:pt>
                <c:pt idx="9">
                  <c:v>0.54100000000000004</c:v>
                </c:pt>
                <c:pt idx="10">
                  <c:v>0.48199999999999998</c:v>
                </c:pt>
                <c:pt idx="11">
                  <c:v>0.48399999999999999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B-4A50-B7F7-6876F22EE6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3342207"/>
        <c:axId val="480679583"/>
      </c:barChart>
      <c:catAx>
        <c:axId val="283342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0679583"/>
        <c:crosses val="autoZero"/>
        <c:auto val="1"/>
        <c:lblAlgn val="ctr"/>
        <c:lblOffset val="100"/>
        <c:noMultiLvlLbl val="0"/>
      </c:catAx>
      <c:valAx>
        <c:axId val="48067958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334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27755940937233"/>
          <c:y val="0.22543714424808781"/>
          <c:w val="0.14565922095065278"/>
          <c:h val="0.18032159941671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Húsnæði!$B$1</c:f>
              <c:strCache>
                <c:ptCount val="1"/>
                <c:pt idx="0">
                  <c:v>Í sambúð með barn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Húsnæði!$A$2:$A$7</c:f>
              <c:strCache>
                <c:ptCount val="6"/>
                <c:pt idx="0">
                  <c:v>Eigin húsnæði</c:v>
                </c:pt>
                <c:pt idx="1">
                  <c:v>Leiguhúsnæði á almennum markaði</c:v>
                </c:pt>
                <c:pt idx="2">
                  <c:v>Leiguhúsnæði hjá óhagnaðardrifnum leigusamtökum</c:v>
                </c:pt>
                <c:pt idx="3">
                  <c:v>Leiguhúsnæði hjá sveitarfélagi</c:v>
                </c:pt>
                <c:pt idx="4">
                  <c:v>Hjá foreldrum/ættingjum</c:v>
                </c:pt>
                <c:pt idx="5">
                  <c:v>Annað</c:v>
                </c:pt>
              </c:strCache>
            </c:strRef>
          </c:cat>
          <c:val>
            <c:numRef>
              <c:f>Húsnæði!$B$2:$B$7</c:f>
              <c:numCache>
                <c:formatCode>0%</c:formatCode>
                <c:ptCount val="6"/>
                <c:pt idx="0">
                  <c:v>0.71599999999999997</c:v>
                </c:pt>
                <c:pt idx="1">
                  <c:v>0.153</c:v>
                </c:pt>
                <c:pt idx="2">
                  <c:v>3.5999999999999997E-2</c:v>
                </c:pt>
                <c:pt idx="3">
                  <c:v>0.05</c:v>
                </c:pt>
                <c:pt idx="4">
                  <c:v>2.8000000000000001E-2</c:v>
                </c:pt>
                <c:pt idx="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63A-9FE9-DBC23AC92F38}"/>
            </c:ext>
          </c:extLst>
        </c:ser>
        <c:ser>
          <c:idx val="1"/>
          <c:order val="1"/>
          <c:tx>
            <c:strRef>
              <c:f>Húsnæði!$C$1</c:f>
              <c:strCache>
                <c:ptCount val="1"/>
                <c:pt idx="0">
                  <c:v>Í sambúð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Húsnæði!$A$2:$A$7</c:f>
              <c:strCache>
                <c:ptCount val="6"/>
                <c:pt idx="0">
                  <c:v>Eigin húsnæði</c:v>
                </c:pt>
                <c:pt idx="1">
                  <c:v>Leiguhúsnæði á almennum markaði</c:v>
                </c:pt>
                <c:pt idx="2">
                  <c:v>Leiguhúsnæði hjá óhagnaðardrifnum leigusamtökum</c:v>
                </c:pt>
                <c:pt idx="3">
                  <c:v>Leiguhúsnæði hjá sveitarfélagi</c:v>
                </c:pt>
                <c:pt idx="4">
                  <c:v>Hjá foreldrum/ættingjum</c:v>
                </c:pt>
                <c:pt idx="5">
                  <c:v>Annað</c:v>
                </c:pt>
              </c:strCache>
            </c:strRef>
          </c:cat>
          <c:val>
            <c:numRef>
              <c:f>Húsnæði!$C$2:$C$7</c:f>
              <c:numCache>
                <c:formatCode>0%</c:formatCode>
                <c:ptCount val="6"/>
                <c:pt idx="0">
                  <c:v>0.75700000000000001</c:v>
                </c:pt>
                <c:pt idx="1">
                  <c:v>0.129</c:v>
                </c:pt>
                <c:pt idx="2">
                  <c:v>0.03</c:v>
                </c:pt>
                <c:pt idx="3">
                  <c:v>2.7E-2</c:v>
                </c:pt>
                <c:pt idx="4">
                  <c:v>2.7E-2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63A-9FE9-DBC23AC92F38}"/>
            </c:ext>
          </c:extLst>
        </c:ser>
        <c:ser>
          <c:idx val="2"/>
          <c:order val="2"/>
          <c:tx>
            <c:strRef>
              <c:f>Húsnæði!$D$1</c:f>
              <c:strCache>
                <c:ptCount val="1"/>
                <c:pt idx="0">
                  <c:v>Einhleypir foreldrar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Húsnæði!$A$2:$A$7</c:f>
              <c:strCache>
                <c:ptCount val="6"/>
                <c:pt idx="0">
                  <c:v>Eigin húsnæði</c:v>
                </c:pt>
                <c:pt idx="1">
                  <c:v>Leiguhúsnæði á almennum markaði</c:v>
                </c:pt>
                <c:pt idx="2">
                  <c:v>Leiguhúsnæði hjá óhagnaðardrifnum leigusamtökum</c:v>
                </c:pt>
                <c:pt idx="3">
                  <c:v>Leiguhúsnæði hjá sveitarfélagi</c:v>
                </c:pt>
                <c:pt idx="4">
                  <c:v>Hjá foreldrum/ættingjum</c:v>
                </c:pt>
                <c:pt idx="5">
                  <c:v>Annað</c:v>
                </c:pt>
              </c:strCache>
            </c:strRef>
          </c:cat>
          <c:val>
            <c:numRef>
              <c:f>Húsnæði!$D$2:$D$7</c:f>
              <c:numCache>
                <c:formatCode>0%</c:formatCode>
                <c:ptCount val="6"/>
                <c:pt idx="0">
                  <c:v>0.26400000000000001</c:v>
                </c:pt>
                <c:pt idx="1">
                  <c:v>0.308</c:v>
                </c:pt>
                <c:pt idx="2">
                  <c:v>6.4000000000000001E-2</c:v>
                </c:pt>
                <c:pt idx="3">
                  <c:v>0.21099999999999999</c:v>
                </c:pt>
                <c:pt idx="4">
                  <c:v>0.121</c:v>
                </c:pt>
                <c:pt idx="5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E2-463A-9FE9-DBC23AC92F38}"/>
            </c:ext>
          </c:extLst>
        </c:ser>
        <c:ser>
          <c:idx val="3"/>
          <c:order val="3"/>
          <c:tx>
            <c:strRef>
              <c:f>Húsnæði!$E$1</c:f>
              <c:strCache>
                <c:ptCount val="1"/>
                <c:pt idx="0">
                  <c:v>Einhleyp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Húsnæði!$A$2:$A$7</c:f>
              <c:strCache>
                <c:ptCount val="6"/>
                <c:pt idx="0">
                  <c:v>Eigin húsnæði</c:v>
                </c:pt>
                <c:pt idx="1">
                  <c:v>Leiguhúsnæði á almennum markaði</c:v>
                </c:pt>
                <c:pt idx="2">
                  <c:v>Leiguhúsnæði hjá óhagnaðardrifnum leigusamtökum</c:v>
                </c:pt>
                <c:pt idx="3">
                  <c:v>Leiguhúsnæði hjá sveitarfélagi</c:v>
                </c:pt>
                <c:pt idx="4">
                  <c:v>Hjá foreldrum/ættingjum</c:v>
                </c:pt>
                <c:pt idx="5">
                  <c:v>Annað</c:v>
                </c:pt>
              </c:strCache>
            </c:strRef>
          </c:cat>
          <c:val>
            <c:numRef>
              <c:f>Húsnæði!$E$2:$E$7</c:f>
              <c:numCache>
                <c:formatCode>0%</c:formatCode>
                <c:ptCount val="6"/>
                <c:pt idx="0">
                  <c:v>0.30299999999999999</c:v>
                </c:pt>
                <c:pt idx="1">
                  <c:v>0.246</c:v>
                </c:pt>
                <c:pt idx="2">
                  <c:v>0.10199999999999999</c:v>
                </c:pt>
                <c:pt idx="3">
                  <c:v>0.16200000000000001</c:v>
                </c:pt>
                <c:pt idx="4">
                  <c:v>0.14599999999999999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E2-463A-9FE9-DBC23AC92F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4561007"/>
        <c:axId val="383468015"/>
      </c:barChart>
      <c:catAx>
        <c:axId val="38456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83468015"/>
        <c:crosses val="autoZero"/>
        <c:auto val="1"/>
        <c:lblAlgn val="ctr"/>
        <c:lblOffset val="100"/>
        <c:noMultiLvlLbl val="0"/>
      </c:catAx>
      <c:valAx>
        <c:axId val="3834680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456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488305887992495"/>
          <c:y val="6.5949250036673776E-2"/>
          <c:w val="0.19396828372668337"/>
          <c:h val="0.34769310733299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9797635554419E-2"/>
          <c:y val="2.916666840650611E-2"/>
          <c:w val="0.92110231508693274"/>
          <c:h val="0.81685023364651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'Byrði húsnæðis'!$B$6</c:f>
              <c:strCache>
                <c:ptCount val="1"/>
                <c:pt idx="0">
                  <c:v>Fatlað fólk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'Byrði húsnæðis'!$A$7:$A$9</c:f>
              <c:strCache>
                <c:ptCount val="3"/>
                <c:pt idx="0">
                  <c:v>Þung byrði</c:v>
                </c:pt>
                <c:pt idx="1">
                  <c:v>Nokkur byrði</c:v>
                </c:pt>
                <c:pt idx="2">
                  <c:v>Engin byrði</c:v>
                </c:pt>
              </c:strCache>
            </c:strRef>
          </c:cat>
          <c:val>
            <c:numRef>
              <c:f>'Byrði húsnæðis'!$B$7:$B$9</c:f>
              <c:numCache>
                <c:formatCode>0%</c:formatCode>
                <c:ptCount val="3"/>
                <c:pt idx="0">
                  <c:v>0.504</c:v>
                </c:pt>
                <c:pt idx="1">
                  <c:v>0.39</c:v>
                </c:pt>
                <c:pt idx="2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3-49F5-A5D2-C06DDC23D889}"/>
            </c:ext>
          </c:extLst>
        </c:ser>
        <c:ser>
          <c:idx val="1"/>
          <c:order val="1"/>
          <c:tx>
            <c:strRef>
              <c:f>'Byrði húsnæðis'!$C$6</c:f>
              <c:strCache>
                <c:ptCount val="1"/>
                <c:pt idx="0">
                  <c:v>Launafólk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'Byrði húsnæðis'!$A$7:$A$9</c:f>
              <c:strCache>
                <c:ptCount val="3"/>
                <c:pt idx="0">
                  <c:v>Þung byrði</c:v>
                </c:pt>
                <c:pt idx="1">
                  <c:v>Nokkur byrði</c:v>
                </c:pt>
                <c:pt idx="2">
                  <c:v>Engin byrði</c:v>
                </c:pt>
              </c:strCache>
            </c:strRef>
          </c:cat>
          <c:val>
            <c:numRef>
              <c:f>'Byrði húsnæðis'!$C$7:$C$9</c:f>
              <c:numCache>
                <c:formatCode>0%</c:formatCode>
                <c:ptCount val="3"/>
                <c:pt idx="0">
                  <c:v>0.35699999999999998</c:v>
                </c:pt>
                <c:pt idx="1">
                  <c:v>0.46100000000000002</c:v>
                </c:pt>
                <c:pt idx="2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B3-49F5-A5D2-C06DDC23D8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9837519"/>
        <c:axId val="284374719"/>
      </c:barChart>
      <c:catAx>
        <c:axId val="47983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84374719"/>
        <c:crosses val="autoZero"/>
        <c:auto val="1"/>
        <c:lblAlgn val="ctr"/>
        <c:lblOffset val="100"/>
        <c:noMultiLvlLbl val="0"/>
      </c:catAx>
      <c:valAx>
        <c:axId val="2843747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983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89354185552646"/>
          <c:y val="0.12957141073558881"/>
          <c:w val="0.12893251381882001"/>
          <c:h val="0.24201946086968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22749587201053"/>
          <c:y val="2.4208059695423216E-2"/>
          <c:w val="0.53113646436644513"/>
          <c:h val="0.87283800635721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'andleg heilsa'!$B$11</c:f>
              <c:strCache>
                <c:ptCount val="1"/>
                <c:pt idx="0">
                  <c:v>Fatlað fólk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'andleg heilsa'!$A$12:$A$20</c:f>
              <c:strCache>
                <c:ptCount val="9"/>
                <c:pt idx="0">
                  <c:v>Hugsað um að það væri betra að vera dáin</c:v>
                </c:pt>
                <c:pt idx="1">
                  <c:v>Hreyft sig eða talað svo hægt að aðrir hafa tekið eftir því</c:v>
                </c:pt>
                <c:pt idx="2">
                  <c:v>Erfiðleikar með einbeitingu</c:v>
                </c:pt>
                <c:pt idx="3">
                  <c:v>Liðið illa með sjálft sig</c:v>
                </c:pt>
                <c:pt idx="4">
                  <c:v>Lystarleysi eða ofát</c:v>
                </c:pt>
                <c:pt idx="5">
                  <c:v>Þreyta og orkuleysi</c:v>
                </c:pt>
                <c:pt idx="6">
                  <c:v>Erfitt með að sofna eða sofa alla nóttina</c:v>
                </c:pt>
                <c:pt idx="7">
                  <c:v>Niðurdregin, döpur, vonlaus</c:v>
                </c:pt>
                <c:pt idx="8">
                  <c:v>Lítill áhugi eða gleði</c:v>
                </c:pt>
              </c:strCache>
            </c:strRef>
          </c:cat>
          <c:val>
            <c:numRef>
              <c:f>'andleg heilsa'!$B$12:$B$20</c:f>
              <c:numCache>
                <c:formatCode>0%</c:formatCode>
                <c:ptCount val="9"/>
                <c:pt idx="0">
                  <c:v>9.5000000000000001E-2</c:v>
                </c:pt>
                <c:pt idx="1">
                  <c:v>0.16200000000000001</c:v>
                </c:pt>
                <c:pt idx="2">
                  <c:v>0.30299999999999999</c:v>
                </c:pt>
                <c:pt idx="3">
                  <c:v>0.38900000000000001</c:v>
                </c:pt>
                <c:pt idx="4">
                  <c:v>0.26300000000000001</c:v>
                </c:pt>
                <c:pt idx="5">
                  <c:v>0.56699999999999995</c:v>
                </c:pt>
                <c:pt idx="6">
                  <c:v>0.45900000000000002</c:v>
                </c:pt>
                <c:pt idx="7">
                  <c:v>0.26800000000000002</c:v>
                </c:pt>
                <c:pt idx="8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5-4486-B041-5CDAC3EF85E7}"/>
            </c:ext>
          </c:extLst>
        </c:ser>
        <c:ser>
          <c:idx val="1"/>
          <c:order val="1"/>
          <c:tx>
            <c:strRef>
              <c:f>'andleg heilsa'!$C$11</c:f>
              <c:strCache>
                <c:ptCount val="1"/>
                <c:pt idx="0">
                  <c:v>Launafólk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'andleg heilsa'!$A$12:$A$20</c:f>
              <c:strCache>
                <c:ptCount val="9"/>
                <c:pt idx="0">
                  <c:v>Hugsað um að það væri betra að vera dáin</c:v>
                </c:pt>
                <c:pt idx="1">
                  <c:v>Hreyft sig eða talað svo hægt að aðrir hafa tekið eftir því</c:v>
                </c:pt>
                <c:pt idx="2">
                  <c:v>Erfiðleikar með einbeitingu</c:v>
                </c:pt>
                <c:pt idx="3">
                  <c:v>Liðið illa með sjálft sig</c:v>
                </c:pt>
                <c:pt idx="4">
                  <c:v>Lystarleysi eða ofát</c:v>
                </c:pt>
                <c:pt idx="5">
                  <c:v>Þreyta og orkuleysi</c:v>
                </c:pt>
                <c:pt idx="6">
                  <c:v>Erfitt með að sofna eða sofa alla nóttina</c:v>
                </c:pt>
                <c:pt idx="7">
                  <c:v>Niðurdregin, döpur, vonlaus</c:v>
                </c:pt>
                <c:pt idx="8">
                  <c:v>Lítill áhugi eða gleði</c:v>
                </c:pt>
              </c:strCache>
            </c:strRef>
          </c:cat>
          <c:val>
            <c:numRef>
              <c:f>'andleg heilsa'!$C$12:$C$20</c:f>
              <c:numCache>
                <c:formatCode>0%</c:formatCode>
                <c:ptCount val="9"/>
                <c:pt idx="0">
                  <c:v>2.4E-2</c:v>
                </c:pt>
                <c:pt idx="1">
                  <c:v>5.7000000000000002E-2</c:v>
                </c:pt>
                <c:pt idx="2">
                  <c:v>0.113</c:v>
                </c:pt>
                <c:pt idx="3">
                  <c:v>0.13500000000000001</c:v>
                </c:pt>
                <c:pt idx="4">
                  <c:v>0.11</c:v>
                </c:pt>
                <c:pt idx="5">
                  <c:v>0.23499999999999999</c:v>
                </c:pt>
                <c:pt idx="6">
                  <c:v>0.17599999999999999</c:v>
                </c:pt>
                <c:pt idx="7">
                  <c:v>0.107</c:v>
                </c:pt>
                <c:pt idx="8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C5-4486-B041-5CDAC3EF85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3331167"/>
        <c:axId val="373580719"/>
      </c:barChart>
      <c:catAx>
        <c:axId val="283331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73580719"/>
        <c:crosses val="autoZero"/>
        <c:auto val="1"/>
        <c:lblAlgn val="ctr"/>
        <c:lblOffset val="100"/>
        <c:noMultiLvlLbl val="0"/>
      </c:catAx>
      <c:valAx>
        <c:axId val="37358071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333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050798542012422"/>
          <c:y val="7.3413323709411782E-2"/>
          <c:w val="0.10877528623866119"/>
          <c:h val="0.19496531660668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'andleg heilsa'!$B$45</c:f>
              <c:strCache>
                <c:ptCount val="1"/>
                <c:pt idx="0">
                  <c:v>Slæm andleg heilsa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'andleg heilsa'!$A$46:$A$50</c:f>
              <c:strCache>
                <c:ptCount val="5"/>
                <c:pt idx="0">
                  <c:v>Í sambúð með börn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</c:v>
                </c:pt>
                <c:pt idx="4">
                  <c:v>Launafólk</c:v>
                </c:pt>
              </c:strCache>
            </c:strRef>
          </c:cat>
          <c:val>
            <c:numRef>
              <c:f>'andleg heilsa'!$B$46:$B$50</c:f>
              <c:numCache>
                <c:formatCode>0%</c:formatCode>
                <c:ptCount val="5"/>
                <c:pt idx="0">
                  <c:v>0.76400000000000001</c:v>
                </c:pt>
                <c:pt idx="1">
                  <c:v>0.59299999999999997</c:v>
                </c:pt>
                <c:pt idx="2">
                  <c:v>0.80700000000000005</c:v>
                </c:pt>
                <c:pt idx="3">
                  <c:v>0.69499999999999995</c:v>
                </c:pt>
                <c:pt idx="4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E-45B0-8050-605D162316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348656"/>
        <c:axId val="183221648"/>
      </c:barChart>
      <c:catAx>
        <c:axId val="6834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3221648"/>
        <c:crosses val="autoZero"/>
        <c:auto val="1"/>
        <c:lblAlgn val="ctr"/>
        <c:lblOffset val="100"/>
        <c:noMultiLvlLbl val="0"/>
      </c:catAx>
      <c:valAx>
        <c:axId val="183221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834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'[töflur og myndir fyrir fyrirlestur.xlsx]Sheet2'!$G$216:$G$223</c:f>
              <c:strCache>
                <c:ptCount val="8"/>
                <c:pt idx="0">
                  <c:v>Konur 30 ára og yngri</c:v>
                </c:pt>
                <c:pt idx="1">
                  <c:v>Karlar 41-50 ára</c:v>
                </c:pt>
                <c:pt idx="2">
                  <c:v>Karlar 31-40 ára</c:v>
                </c:pt>
                <c:pt idx="3">
                  <c:v>Karlar á örorkulífeyri</c:v>
                </c:pt>
                <c:pt idx="4">
                  <c:v>Karlar á endurhæfingarlífeyri</c:v>
                </c:pt>
                <c:pt idx="5">
                  <c:v>Karlar</c:v>
                </c:pt>
                <c:pt idx="6">
                  <c:v>Konur</c:v>
                </c:pt>
                <c:pt idx="7">
                  <c:v>Öll</c:v>
                </c:pt>
              </c:strCache>
            </c:strRef>
          </c:cat>
          <c:val>
            <c:numRef>
              <c:f>'[töflur og myndir fyrir fyrirlestur.xlsx]Sheet2'!$H$216:$H$223</c:f>
            </c:numRef>
          </c:val>
          <c:extLst>
            <c:ext xmlns:c16="http://schemas.microsoft.com/office/drawing/2014/chart" uri="{C3380CC4-5D6E-409C-BE32-E72D297353CC}">
              <c16:uniqueId val="{00000000-8B9E-4D84-A5A0-68A3CD23265E}"/>
            </c:ext>
          </c:extLst>
        </c:ser>
        <c:ser>
          <c:idx val="1"/>
          <c:order val="1"/>
          <c:spPr>
            <a:solidFill>
              <a:srgbClr val="96C0C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fyrirlestur.xlsx]Sheet2'!$G$216:$G$223</c:f>
              <c:strCache>
                <c:ptCount val="8"/>
                <c:pt idx="0">
                  <c:v>Konur 30 ára og yngri</c:v>
                </c:pt>
                <c:pt idx="1">
                  <c:v>Karlar 41-50 ára</c:v>
                </c:pt>
                <c:pt idx="2">
                  <c:v>Karlar 31-40 ára</c:v>
                </c:pt>
                <c:pt idx="3">
                  <c:v>Karlar á örorkulífeyri</c:v>
                </c:pt>
                <c:pt idx="4">
                  <c:v>Karlar á endurhæfingarlífeyri</c:v>
                </c:pt>
                <c:pt idx="5">
                  <c:v>Karlar</c:v>
                </c:pt>
                <c:pt idx="6">
                  <c:v>Konur</c:v>
                </c:pt>
                <c:pt idx="7">
                  <c:v>Öll</c:v>
                </c:pt>
              </c:strCache>
            </c:strRef>
          </c:cat>
          <c:val>
            <c:numRef>
              <c:f>'[töflur og myndir fyrir fyrirlestur.xlsx]Sheet2'!$I$216:$I$223</c:f>
              <c:numCache>
                <c:formatCode>0%</c:formatCode>
                <c:ptCount val="8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0.12</c:v>
                </c:pt>
                <c:pt idx="4">
                  <c:v>0.16</c:v>
                </c:pt>
                <c:pt idx="5">
                  <c:v>0.12</c:v>
                </c:pt>
                <c:pt idx="6">
                  <c:v>0.08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E-4D84-A5A0-68A3CD232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0252831"/>
        <c:axId val="232352783"/>
      </c:barChart>
      <c:catAx>
        <c:axId val="1470252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2352783"/>
        <c:crosses val="autoZero"/>
        <c:auto val="1"/>
        <c:lblAlgn val="ctr"/>
        <c:lblOffset val="100"/>
        <c:noMultiLvlLbl val="0"/>
      </c:catAx>
      <c:valAx>
        <c:axId val="23235278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7025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2393788114748"/>
          <c:y val="2.962963591391838E-2"/>
          <c:w val="0.66298476665572081"/>
          <c:h val="0.9703703640860815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'[töflur og myndir fyrir fyrirlestur.xlsx]Sheet2'!$A$239</c:f>
              <c:strCache>
                <c:ptCount val="1"/>
                <c:pt idx="0">
                  <c:v>Mjög litla</c:v>
                </c:pt>
              </c:strCache>
            </c:strRef>
          </c:tx>
          <c:spPr>
            <a:solidFill>
              <a:srgbClr val="85BD5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fyrirlestur.xlsx]Sheet2'!$B$238:$F$238</c:f>
              <c:strCache>
                <c:ptCount val="5"/>
                <c:pt idx="0">
                  <c:v>61 árs og eldri</c:v>
                </c:pt>
                <c:pt idx="1">
                  <c:v>51-60 ára</c:v>
                </c:pt>
                <c:pt idx="2">
                  <c:v>41-50 ára</c:v>
                </c:pt>
                <c:pt idx="3">
                  <c:v>31-40 ára</c:v>
                </c:pt>
                <c:pt idx="4">
                  <c:v>30 ára og yngri</c:v>
                </c:pt>
              </c:strCache>
            </c:strRef>
          </c:cat>
          <c:val>
            <c:numRef>
              <c:f>'[töflur og myndir fyrir fyrirlestur.xlsx]Sheet2'!$B$239:$F$239</c:f>
              <c:numCache>
                <c:formatCode>0%</c:formatCode>
                <c:ptCount val="5"/>
                <c:pt idx="0">
                  <c:v>0.124</c:v>
                </c:pt>
                <c:pt idx="1">
                  <c:v>0.121</c:v>
                </c:pt>
                <c:pt idx="2">
                  <c:v>6.9000000000000006E-2</c:v>
                </c:pt>
                <c:pt idx="3">
                  <c:v>8.8999999999999996E-2</c:v>
                </c:pt>
                <c:pt idx="4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F-496B-9D69-662EBDF3403D}"/>
            </c:ext>
          </c:extLst>
        </c:ser>
        <c:ser>
          <c:idx val="1"/>
          <c:order val="1"/>
          <c:tx>
            <c:strRef>
              <c:f>'[töflur og myndir fyrir fyrirlestur.xlsx]Sheet2'!$A$240</c:f>
              <c:strCache>
                <c:ptCount val="1"/>
                <c:pt idx="0">
                  <c:v>Frekar litla</c:v>
                </c:pt>
              </c:strCache>
            </c:strRef>
          </c:tx>
          <c:spPr>
            <a:solidFill>
              <a:srgbClr val="C7E1B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fyrirlestur.xlsx]Sheet2'!$B$238:$F$238</c:f>
              <c:strCache>
                <c:ptCount val="5"/>
                <c:pt idx="0">
                  <c:v>61 árs og eldri</c:v>
                </c:pt>
                <c:pt idx="1">
                  <c:v>51-60 ára</c:v>
                </c:pt>
                <c:pt idx="2">
                  <c:v>41-50 ára</c:v>
                </c:pt>
                <c:pt idx="3">
                  <c:v>31-40 ára</c:v>
                </c:pt>
                <c:pt idx="4">
                  <c:v>30 ára og yngri</c:v>
                </c:pt>
              </c:strCache>
            </c:strRef>
          </c:cat>
          <c:val>
            <c:numRef>
              <c:f>'[töflur og myndir fyrir fyrirlestur.xlsx]Sheet2'!$B$240:$F$240</c:f>
              <c:numCache>
                <c:formatCode>0%</c:formatCode>
                <c:ptCount val="5"/>
                <c:pt idx="0">
                  <c:v>0.107</c:v>
                </c:pt>
                <c:pt idx="1">
                  <c:v>8.2000000000000003E-2</c:v>
                </c:pt>
                <c:pt idx="2">
                  <c:v>9.6000000000000002E-2</c:v>
                </c:pt>
                <c:pt idx="3">
                  <c:v>6.6000000000000003E-2</c:v>
                </c:pt>
                <c:pt idx="4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6F-496B-9D69-662EBDF3403D}"/>
            </c:ext>
          </c:extLst>
        </c:ser>
        <c:ser>
          <c:idx val="2"/>
          <c:order val="2"/>
          <c:tx>
            <c:strRef>
              <c:f>'[töflur og myndir fyrir fyrirlestur.xlsx]Sheet2'!$A$241</c:f>
              <c:strCache>
                <c:ptCount val="1"/>
                <c:pt idx="0">
                  <c:v>Hvorki mikla né litla</c:v>
                </c:pt>
              </c:strCache>
            </c:strRef>
          </c:tx>
          <c:spPr>
            <a:solidFill>
              <a:srgbClr val="FCD78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fyrirlestur.xlsx]Sheet2'!$B$238:$F$238</c:f>
              <c:strCache>
                <c:ptCount val="5"/>
                <c:pt idx="0">
                  <c:v>61 árs og eldri</c:v>
                </c:pt>
                <c:pt idx="1">
                  <c:v>51-60 ára</c:v>
                </c:pt>
                <c:pt idx="2">
                  <c:v>41-50 ára</c:v>
                </c:pt>
                <c:pt idx="3">
                  <c:v>31-40 ára</c:v>
                </c:pt>
                <c:pt idx="4">
                  <c:v>30 ára og yngri</c:v>
                </c:pt>
              </c:strCache>
            </c:strRef>
          </c:cat>
          <c:val>
            <c:numRef>
              <c:f>'[töflur og myndir fyrir fyrirlestur.xlsx]Sheet2'!$B$241:$F$241</c:f>
              <c:numCache>
                <c:formatCode>0%</c:formatCode>
                <c:ptCount val="5"/>
                <c:pt idx="0">
                  <c:v>0.26800000000000002</c:v>
                </c:pt>
                <c:pt idx="1">
                  <c:v>0.22800000000000001</c:v>
                </c:pt>
                <c:pt idx="2">
                  <c:v>0.187</c:v>
                </c:pt>
                <c:pt idx="3">
                  <c:v>0.20799999999999999</c:v>
                </c:pt>
                <c:pt idx="4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6F-496B-9D69-662EBDF3403D}"/>
            </c:ext>
          </c:extLst>
        </c:ser>
        <c:ser>
          <c:idx val="3"/>
          <c:order val="3"/>
          <c:tx>
            <c:strRef>
              <c:f>'[töflur og myndir fyrir fyrirlestur.xlsx]Sheet2'!$A$242</c:f>
              <c:strCache>
                <c:ptCount val="1"/>
                <c:pt idx="0">
                  <c:v>Frekar mikla</c:v>
                </c:pt>
              </c:strCache>
            </c:strRef>
          </c:tx>
          <c:spPr>
            <a:solidFill>
              <a:srgbClr val="EE790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fyrirlestur.xlsx]Sheet2'!$B$238:$F$238</c:f>
              <c:strCache>
                <c:ptCount val="5"/>
                <c:pt idx="0">
                  <c:v>61 árs og eldri</c:v>
                </c:pt>
                <c:pt idx="1">
                  <c:v>51-60 ára</c:v>
                </c:pt>
                <c:pt idx="2">
                  <c:v>41-50 ára</c:v>
                </c:pt>
                <c:pt idx="3">
                  <c:v>31-40 ára</c:v>
                </c:pt>
                <c:pt idx="4">
                  <c:v>30 ára og yngri</c:v>
                </c:pt>
              </c:strCache>
            </c:strRef>
          </c:cat>
          <c:val>
            <c:numRef>
              <c:f>'[töflur og myndir fyrir fyrirlestur.xlsx]Sheet2'!$B$242:$F$242</c:f>
              <c:numCache>
                <c:formatCode>0%</c:formatCode>
                <c:ptCount val="5"/>
                <c:pt idx="0">
                  <c:v>0.31</c:v>
                </c:pt>
                <c:pt idx="1">
                  <c:v>0.32700000000000001</c:v>
                </c:pt>
                <c:pt idx="2">
                  <c:v>0.36199999999999999</c:v>
                </c:pt>
                <c:pt idx="3">
                  <c:v>0.33800000000000002</c:v>
                </c:pt>
                <c:pt idx="4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6F-496B-9D69-662EBDF3403D}"/>
            </c:ext>
          </c:extLst>
        </c:ser>
        <c:ser>
          <c:idx val="4"/>
          <c:order val="4"/>
          <c:tx>
            <c:strRef>
              <c:f>'[töflur og myndir fyrir fyrirlestur.xlsx]Sheet2'!$A$243</c:f>
              <c:strCache>
                <c:ptCount val="1"/>
                <c:pt idx="0">
                  <c:v>Mjög mikla</c:v>
                </c:pt>
              </c:strCache>
            </c:strRef>
          </c:tx>
          <c:spPr>
            <a:solidFill>
              <a:srgbClr val="E6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fyrirlestur.xlsx]Sheet2'!$B$238:$F$238</c:f>
              <c:strCache>
                <c:ptCount val="5"/>
                <c:pt idx="0">
                  <c:v>61 árs og eldri</c:v>
                </c:pt>
                <c:pt idx="1">
                  <c:v>51-60 ára</c:v>
                </c:pt>
                <c:pt idx="2">
                  <c:v>41-50 ára</c:v>
                </c:pt>
                <c:pt idx="3">
                  <c:v>31-40 ára</c:v>
                </c:pt>
                <c:pt idx="4">
                  <c:v>30 ára og yngri</c:v>
                </c:pt>
              </c:strCache>
            </c:strRef>
          </c:cat>
          <c:val>
            <c:numRef>
              <c:f>'[töflur og myndir fyrir fyrirlestur.xlsx]Sheet2'!$B$243:$F$243</c:f>
              <c:numCache>
                <c:formatCode>0%</c:formatCode>
                <c:ptCount val="5"/>
                <c:pt idx="0">
                  <c:v>0.17699999999999999</c:v>
                </c:pt>
                <c:pt idx="1">
                  <c:v>0.22600000000000001</c:v>
                </c:pt>
                <c:pt idx="2">
                  <c:v>0.27800000000000002</c:v>
                </c:pt>
                <c:pt idx="3">
                  <c:v>0.27700000000000002</c:v>
                </c:pt>
                <c:pt idx="4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6F-496B-9D69-662EBDF3403D}"/>
            </c:ext>
          </c:extLst>
        </c:ser>
        <c:ser>
          <c:idx val="5"/>
          <c:order val="5"/>
          <c:tx>
            <c:strRef>
              <c:f>'[töflur og myndir fyrir fyrirlestur.xlsx]Sheet2'!$A$244</c:f>
              <c:strCache>
                <c:ptCount val="1"/>
                <c:pt idx="0">
                  <c:v>Vil ekki svara</c:v>
                </c:pt>
              </c:strCache>
            </c:strRef>
          </c:tx>
          <c:spPr>
            <a:solidFill>
              <a:srgbClr val="96C0C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'[töflur og myndir fyrir fyrirlestur.xlsx]Sheet2'!$B$238:$F$238</c:f>
              <c:strCache>
                <c:ptCount val="5"/>
                <c:pt idx="0">
                  <c:v>61 árs og eldri</c:v>
                </c:pt>
                <c:pt idx="1">
                  <c:v>51-60 ára</c:v>
                </c:pt>
                <c:pt idx="2">
                  <c:v>41-50 ára</c:v>
                </c:pt>
                <c:pt idx="3">
                  <c:v>31-40 ára</c:v>
                </c:pt>
                <c:pt idx="4">
                  <c:v>30 ára og yngri</c:v>
                </c:pt>
              </c:strCache>
            </c:strRef>
          </c:cat>
          <c:val>
            <c:numRef>
              <c:f>'[töflur og myndir fyrir fyrirlestur.xlsx]Sheet2'!$B$244:$F$244</c:f>
              <c:numCache>
                <c:formatCode>0%</c:formatCode>
                <c:ptCount val="5"/>
                <c:pt idx="0">
                  <c:v>1.4E-2</c:v>
                </c:pt>
                <c:pt idx="1">
                  <c:v>1.6E-2</c:v>
                </c:pt>
                <c:pt idx="2">
                  <c:v>8.9999999999999993E-3</c:v>
                </c:pt>
                <c:pt idx="3">
                  <c:v>2.3E-2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6F-496B-9D69-662EBDF34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053055"/>
        <c:axId val="358633375"/>
      </c:barChart>
      <c:catAx>
        <c:axId val="237053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58633375"/>
        <c:crosses val="autoZero"/>
        <c:auto val="1"/>
        <c:lblAlgn val="ctr"/>
        <c:lblOffset val="100"/>
        <c:noMultiLvlLbl val="0"/>
      </c:catAx>
      <c:valAx>
        <c:axId val="3586333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705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531136247720583"/>
          <c:y val="0.16098669869014529"/>
          <c:w val="0.16274689266326184"/>
          <c:h val="0.45113443116401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Sheet1!$A$32:$A$39</c:f>
              <c:strCache>
                <c:ptCount val="8"/>
                <c:pt idx="0">
                  <c:v>Heilbrigðisþjónustu</c:v>
                </c:pt>
                <c:pt idx="1">
                  <c:v>Leysa út lyf</c:v>
                </c:pt>
                <c:pt idx="2">
                  <c:v>Geðheilbrigðisþjónustu</c:v>
                </c:pt>
                <c:pt idx="3">
                  <c:v>Hjálpartæki</c:v>
                </c:pt>
                <c:pt idx="4">
                  <c:v>Þjónustu sérfræðilækna</c:v>
                </c:pt>
                <c:pt idx="5">
                  <c:v>Sjúkraþjálfun</c:v>
                </c:pt>
                <c:pt idx="6">
                  <c:v>Sálfræðiþjónustu</c:v>
                </c:pt>
                <c:pt idx="7">
                  <c:v>Tannlæknaþjónustu</c:v>
                </c:pt>
              </c:strCache>
            </c:strRef>
          </c:cat>
          <c:val>
            <c:numRef>
              <c:f>Sheet1!$B$32:$B$39</c:f>
              <c:numCache>
                <c:formatCode>0%</c:formatCode>
                <c:ptCount val="8"/>
                <c:pt idx="0">
                  <c:v>0.24</c:v>
                </c:pt>
                <c:pt idx="1">
                  <c:v>0.24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0.28999999999999998</c:v>
                </c:pt>
                <c:pt idx="5">
                  <c:v>0.35</c:v>
                </c:pt>
                <c:pt idx="6">
                  <c:v>0.42</c:v>
                </c:pt>
                <c:pt idx="7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7-4829-9EEE-E28F471B7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3587471"/>
        <c:axId val="1086174383"/>
      </c:barChart>
      <c:catAx>
        <c:axId val="1073587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086174383"/>
        <c:crosses val="autoZero"/>
        <c:auto val="1"/>
        <c:lblAlgn val="ctr"/>
        <c:lblOffset val="100"/>
        <c:noMultiLvlLbl val="0"/>
      </c:catAx>
      <c:valAx>
        <c:axId val="108617438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7358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55806663710455"/>
          <c:y val="3.2584405155006838E-2"/>
          <c:w val="0.57744193336289551"/>
          <c:h val="0.962504573184350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Sheet1!$A$1:$A$11</c:f>
              <c:strCache>
                <c:ptCount val="11"/>
                <c:pt idx="0">
                  <c:v>Erfiðleikar við að nota tækni í samskiptum</c:v>
                </c:pt>
                <c:pt idx="1">
                  <c:v>Hef ekki heilsu til að sækja heilbrigðisþjónustu</c:v>
                </c:pt>
                <c:pt idx="2">
                  <c:v>Veit ekki hvert á að leita eftir þjónustu</c:v>
                </c:pt>
                <c:pt idx="3">
                  <c:v>Vegna viðmóts heilbrigðisstarfsfólks</c:v>
                </c:pt>
                <c:pt idx="4">
                  <c:v>Fjarlægð frá heimili</c:v>
                </c:pt>
                <c:pt idx="5">
                  <c:v>Kostnaður við ferðalög til að sækja heilbrigðisþjónustu</c:v>
                </c:pt>
                <c:pt idx="6">
                  <c:v>Skortur á heilbrigðisstarfsfólki</c:v>
                </c:pt>
                <c:pt idx="7">
                  <c:v>Ég taldi ferð til læknis myndi ekki gera mikið gagn</c:v>
                </c:pt>
                <c:pt idx="8">
                  <c:v>Erfitt að fá tíma</c:v>
                </c:pt>
                <c:pt idx="9">
                  <c:v>Langur biðtími</c:v>
                </c:pt>
                <c:pt idx="10">
                  <c:v>Kostnaður</c:v>
                </c:pt>
              </c:strCache>
            </c:strRef>
          </c:cat>
          <c:val>
            <c:numRef>
              <c:f>Sheet1!$B$1:$B$11</c:f>
              <c:numCache>
                <c:formatCode>0%</c:formatCode>
                <c:ptCount val="11"/>
                <c:pt idx="0">
                  <c:v>0.05</c:v>
                </c:pt>
                <c:pt idx="1">
                  <c:v>0.06</c:v>
                </c:pt>
                <c:pt idx="2">
                  <c:v>0.1</c:v>
                </c:pt>
                <c:pt idx="3">
                  <c:v>0.15</c:v>
                </c:pt>
                <c:pt idx="4">
                  <c:v>0.16</c:v>
                </c:pt>
                <c:pt idx="5">
                  <c:v>0.18</c:v>
                </c:pt>
                <c:pt idx="6">
                  <c:v>0.2</c:v>
                </c:pt>
                <c:pt idx="7">
                  <c:v>0.23</c:v>
                </c:pt>
                <c:pt idx="8">
                  <c:v>0.4</c:v>
                </c:pt>
                <c:pt idx="9">
                  <c:v>0.41</c:v>
                </c:pt>
                <c:pt idx="1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5-4C37-92C7-A56E4614D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2726815"/>
        <c:axId val="651799215"/>
      </c:barChart>
      <c:catAx>
        <c:axId val="1222726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51799215"/>
        <c:crosses val="autoZero"/>
        <c:auto val="1"/>
        <c:lblAlgn val="ctr"/>
        <c:lblOffset val="100"/>
        <c:noMultiLvlLbl val="0"/>
      </c:catAx>
      <c:valAx>
        <c:axId val="65179921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2272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75942690389335"/>
          <c:y val="3.8042241008936717E-2"/>
          <c:w val="0.68044205193941365"/>
          <c:h val="0.850739833863671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'[töflur og myndir fyrir fyrirlestur.xlsx]Sheet2'!$A$2</c:f>
              <c:strCache>
                <c:ptCount val="1"/>
                <c:pt idx="0">
                  <c:v>Mjög auðvelt</c:v>
                </c:pt>
              </c:strCache>
            </c:strRef>
          </c:tx>
          <c:spPr>
            <a:solidFill>
              <a:srgbClr val="85BD5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3.7114849417457596E-3"/>
                  <c:y val="-4.98166448827129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7A-4A9B-A919-E01B9A162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fyrirlestur.xlsx]Sheet2'!$B$1:$E$1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fyrirlestur.xlsx]Sheet2'!$B$2:$E$2</c:f>
              <c:numCache>
                <c:formatCode>0%</c:formatCode>
                <c:ptCount val="4"/>
                <c:pt idx="0">
                  <c:v>2.5000000000000001E-2</c:v>
                </c:pt>
                <c:pt idx="1">
                  <c:v>3.5999999999999997E-2</c:v>
                </c:pt>
                <c:pt idx="2">
                  <c:v>1.6E-2</c:v>
                </c:pt>
                <c:pt idx="3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A-4A9B-A919-E01B9A162C8E}"/>
            </c:ext>
          </c:extLst>
        </c:ser>
        <c:ser>
          <c:idx val="1"/>
          <c:order val="1"/>
          <c:tx>
            <c:strRef>
              <c:f>'[töflur og myndir fyrir fyrirlestur.xlsx]Sheet2'!$A$3</c:f>
              <c:strCache>
                <c:ptCount val="1"/>
                <c:pt idx="0">
                  <c:v>Auðvelt</c:v>
                </c:pt>
              </c:strCache>
            </c:strRef>
          </c:tx>
          <c:spPr>
            <a:solidFill>
              <a:srgbClr val="C7E1B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4.9486465889943465E-3"/>
                  <c:y val="-4.98166448827129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A-4A9B-A919-E01B9A162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fyrirlestur.xlsx]Sheet2'!$B$1:$E$1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fyrirlestur.xlsx]Sheet2'!$B$3:$E$3</c:f>
              <c:numCache>
                <c:formatCode>0%</c:formatCode>
                <c:ptCount val="4"/>
                <c:pt idx="0">
                  <c:v>0.04</c:v>
                </c:pt>
                <c:pt idx="1">
                  <c:v>6.5000000000000002E-2</c:v>
                </c:pt>
                <c:pt idx="2">
                  <c:v>8.0000000000000002E-3</c:v>
                </c:pt>
                <c:pt idx="3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A-4A9B-A919-E01B9A162C8E}"/>
            </c:ext>
          </c:extLst>
        </c:ser>
        <c:ser>
          <c:idx val="2"/>
          <c:order val="2"/>
          <c:tx>
            <c:strRef>
              <c:f>'[töflur og myndir fyrir fyrirlestur.xlsx]Sheet2'!$A$4</c:f>
              <c:strCache>
                <c:ptCount val="1"/>
                <c:pt idx="0">
                  <c:v>Nokkuð auðvelt</c:v>
                </c:pt>
              </c:strCache>
            </c:strRef>
          </c:tx>
          <c:spPr>
            <a:solidFill>
              <a:srgbClr val="F4E7C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fyrirlestur.xlsx]Sheet2'!$B$1:$E$1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fyrirlestur.xlsx]Sheet2'!$B$4:$E$4</c:f>
              <c:numCache>
                <c:formatCode>0%</c:formatCode>
                <c:ptCount val="4"/>
                <c:pt idx="0">
                  <c:v>0.151</c:v>
                </c:pt>
                <c:pt idx="1">
                  <c:v>0.254</c:v>
                </c:pt>
                <c:pt idx="2">
                  <c:v>9.5000000000000001E-2</c:v>
                </c:pt>
                <c:pt idx="3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A-4A9B-A919-E01B9A162C8E}"/>
            </c:ext>
          </c:extLst>
        </c:ser>
        <c:ser>
          <c:idx val="3"/>
          <c:order val="3"/>
          <c:tx>
            <c:strRef>
              <c:f>'[töflur og myndir fyrir fyrirlestur.xlsx]Sheet2'!$A$5</c:f>
              <c:strCache>
                <c:ptCount val="1"/>
                <c:pt idx="0">
                  <c:v>Nokkuð erfitt</c:v>
                </c:pt>
              </c:strCache>
            </c:strRef>
          </c:tx>
          <c:spPr>
            <a:solidFill>
              <a:srgbClr val="FC9D3E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fyrirlestur.xlsx]Sheet2'!$B$1:$E$1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fyrirlestur.xlsx]Sheet2'!$B$5:$E$5</c:f>
              <c:numCache>
                <c:formatCode>0%</c:formatCode>
                <c:ptCount val="4"/>
                <c:pt idx="0">
                  <c:v>0.28799999999999998</c:v>
                </c:pt>
                <c:pt idx="1">
                  <c:v>0.26800000000000002</c:v>
                </c:pt>
                <c:pt idx="2">
                  <c:v>0.22</c:v>
                </c:pt>
                <c:pt idx="3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7A-4A9B-A919-E01B9A162C8E}"/>
            </c:ext>
          </c:extLst>
        </c:ser>
        <c:ser>
          <c:idx val="4"/>
          <c:order val="4"/>
          <c:tx>
            <c:strRef>
              <c:f>'[töflur og myndir fyrir fyrirlestur.xlsx]Sheet2'!$A$6</c:f>
              <c:strCache>
                <c:ptCount val="1"/>
                <c:pt idx="0">
                  <c:v>Erfitt</c:v>
                </c:pt>
              </c:strCache>
            </c:strRef>
          </c:tx>
          <c:spPr>
            <a:solidFill>
              <a:srgbClr val="EE790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fyrirlestur.xlsx]Sheet2'!$B$1:$E$1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fyrirlestur.xlsx]Sheet2'!$B$6:$E$6</c:f>
              <c:numCache>
                <c:formatCode>0%</c:formatCode>
                <c:ptCount val="4"/>
                <c:pt idx="0">
                  <c:v>0.23200000000000001</c:v>
                </c:pt>
                <c:pt idx="1">
                  <c:v>0.18099999999999999</c:v>
                </c:pt>
                <c:pt idx="2">
                  <c:v>0.23400000000000001</c:v>
                </c:pt>
                <c:pt idx="3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7A-4A9B-A919-E01B9A162C8E}"/>
            </c:ext>
          </c:extLst>
        </c:ser>
        <c:ser>
          <c:idx val="5"/>
          <c:order val="5"/>
          <c:tx>
            <c:strRef>
              <c:f>'[töflur og myndir fyrir fyrirlestur.xlsx]Sheet2'!$A$7</c:f>
              <c:strCache>
                <c:ptCount val="1"/>
                <c:pt idx="0">
                  <c:v>Mjög erfitt</c:v>
                </c:pt>
              </c:strCache>
            </c:strRef>
          </c:tx>
          <c:spPr>
            <a:solidFill>
              <a:srgbClr val="E6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fyrirlestur.xlsx]Sheet2'!$B$1:$E$1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fyrirlestur.xlsx]Sheet2'!$B$7:$E$7</c:f>
              <c:numCache>
                <c:formatCode>0%</c:formatCode>
                <c:ptCount val="4"/>
                <c:pt idx="0">
                  <c:v>0.24299999999999999</c:v>
                </c:pt>
                <c:pt idx="1">
                  <c:v>0.17399999999999999</c:v>
                </c:pt>
                <c:pt idx="2">
                  <c:v>0.42099999999999999</c:v>
                </c:pt>
                <c:pt idx="3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7A-4A9B-A919-E01B9A162C8E}"/>
            </c:ext>
          </c:extLst>
        </c:ser>
        <c:ser>
          <c:idx val="6"/>
          <c:order val="6"/>
          <c:tx>
            <c:strRef>
              <c:f>'[töflur og myndir fyrir fyrirlestur.xlsx]Sheet2'!$A$8</c:f>
              <c:strCache>
                <c:ptCount val="1"/>
                <c:pt idx="0">
                  <c:v>Vil ekki svara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fyrirlestur.xlsx]Sheet2'!$B$1:$E$1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fyrirlestur.xlsx]Sheet2'!$B$8:$E$8</c:f>
              <c:numCache>
                <c:formatCode>0%</c:formatCode>
                <c:ptCount val="4"/>
                <c:pt idx="0">
                  <c:v>2.1999999999999999E-2</c:v>
                </c:pt>
                <c:pt idx="1">
                  <c:v>2.1999999999999999E-2</c:v>
                </c:pt>
                <c:pt idx="2">
                  <c:v>6.0000000000000001E-3</c:v>
                </c:pt>
                <c:pt idx="3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7A-4A9B-A919-E01B9A162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4884367"/>
        <c:axId val="1460605855"/>
      </c:barChart>
      <c:catAx>
        <c:axId val="1354884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460605855"/>
        <c:crosses val="autoZero"/>
        <c:auto val="1"/>
        <c:lblAlgn val="ctr"/>
        <c:lblOffset val="100"/>
        <c:noMultiLvlLbl val="0"/>
      </c:catAx>
      <c:valAx>
        <c:axId val="14606058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5488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886816144898261"/>
          <c:y val="0.18405940238164115"/>
          <c:w val="0.12113183855101733"/>
          <c:h val="0.38117212894479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'80 þúsund kr útgjöld'!$B$2</c:f>
              <c:strCache>
                <c:ptCount val="1"/>
                <c:pt idx="0">
                  <c:v>Fatlað fólk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'80 þúsund kr útgjöld'!$A$3:$A$4</c:f>
              <c:strCache>
                <c:ptCount val="2"/>
                <c:pt idx="0">
                  <c:v>Já</c:v>
                </c:pt>
                <c:pt idx="1">
                  <c:v>Nei</c:v>
                </c:pt>
              </c:strCache>
            </c:strRef>
          </c:cat>
          <c:val>
            <c:numRef>
              <c:f>'80 þúsund kr útgjöld'!$B$3:$B$4</c:f>
              <c:numCache>
                <c:formatCode>0%</c:formatCode>
                <c:ptCount val="2"/>
                <c:pt idx="0">
                  <c:v>0.215</c:v>
                </c:pt>
                <c:pt idx="1">
                  <c:v>0.68700000000000006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D-4BE9-AC8C-71D0701B5DC7}"/>
            </c:ext>
          </c:extLst>
        </c:ser>
        <c:ser>
          <c:idx val="1"/>
          <c:order val="1"/>
          <c:tx>
            <c:strRef>
              <c:f>'80 þúsund kr útgjöld'!$C$2</c:f>
              <c:strCache>
                <c:ptCount val="1"/>
                <c:pt idx="0">
                  <c:v>Launafólk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'80 þúsund kr útgjöld'!$A$3:$A$4</c:f>
              <c:strCache>
                <c:ptCount val="2"/>
                <c:pt idx="0">
                  <c:v>Já</c:v>
                </c:pt>
                <c:pt idx="1">
                  <c:v>Nei</c:v>
                </c:pt>
              </c:strCache>
            </c:strRef>
          </c:cat>
          <c:val>
            <c:numRef>
              <c:f>'80 þúsund kr útgjöld'!$C$3:$C$4</c:f>
              <c:numCache>
                <c:formatCode>0%</c:formatCode>
                <c:ptCount val="2"/>
                <c:pt idx="0">
                  <c:v>0.498</c:v>
                </c:pt>
                <c:pt idx="1">
                  <c:v>0.38300000000000001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D-4BE9-AC8C-71D0701B5D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4555727"/>
        <c:axId val="385567231"/>
      </c:barChart>
      <c:catAx>
        <c:axId val="38455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85567231"/>
        <c:crosses val="autoZero"/>
        <c:auto val="1"/>
        <c:lblAlgn val="ctr"/>
        <c:lblOffset val="100"/>
        <c:noMultiLvlLbl val="0"/>
      </c:catAx>
      <c:valAx>
        <c:axId val="3855672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455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'80 þúsund kr útgjöld'!$A$11</c:f>
              <c:strCache>
                <c:ptCount val="1"/>
                <c:pt idx="0">
                  <c:v>Já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'80 þúsund kr útgjöld'!$B$10:$E$10</c:f>
              <c:strCache>
                <c:ptCount val="4"/>
                <c:pt idx="0">
                  <c:v>Í sambúð með börn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</c:v>
                </c:pt>
              </c:strCache>
            </c:strRef>
          </c:cat>
          <c:val>
            <c:numRef>
              <c:f>'80 þúsund kr útgjöld'!$B$11:$E$11</c:f>
              <c:numCache>
                <c:formatCode>0%</c:formatCode>
                <c:ptCount val="4"/>
                <c:pt idx="0">
                  <c:v>0.21</c:v>
                </c:pt>
                <c:pt idx="1">
                  <c:v>0.32400000000000001</c:v>
                </c:pt>
                <c:pt idx="2">
                  <c:v>6.8000000000000005E-2</c:v>
                </c:pt>
                <c:pt idx="3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0-4498-86BE-6F2B108533E3}"/>
            </c:ext>
          </c:extLst>
        </c:ser>
        <c:ser>
          <c:idx val="1"/>
          <c:order val="1"/>
          <c:tx>
            <c:strRef>
              <c:f>'80 þúsund kr útgjöld'!$A$12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'80 þúsund kr útgjöld'!$B$10:$E$10</c:f>
              <c:strCache>
                <c:ptCount val="4"/>
                <c:pt idx="0">
                  <c:v>Í sambúð með börn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</c:v>
                </c:pt>
              </c:strCache>
            </c:strRef>
          </c:cat>
          <c:val>
            <c:numRef>
              <c:f>'80 þúsund kr útgjöld'!$B$12:$E$12</c:f>
              <c:numCache>
                <c:formatCode>0%</c:formatCode>
                <c:ptCount val="4"/>
                <c:pt idx="0">
                  <c:v>0.70099999999999996</c:v>
                </c:pt>
                <c:pt idx="1">
                  <c:v>0.56200000000000006</c:v>
                </c:pt>
                <c:pt idx="2">
                  <c:v>0.84899999999999998</c:v>
                </c:pt>
                <c:pt idx="3">
                  <c:v>0.70499999999999996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F0-4498-86BE-6F2B108533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999007"/>
        <c:axId val="370802111"/>
      </c:barChart>
      <c:catAx>
        <c:axId val="17199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70802111"/>
        <c:crosses val="autoZero"/>
        <c:auto val="1"/>
        <c:lblAlgn val="ctr"/>
        <c:lblOffset val="100"/>
        <c:noMultiLvlLbl val="0"/>
      </c:catAx>
      <c:valAx>
        <c:axId val="3708021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199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'fjárhagstaða fyrir ári'!$B$20</c:f>
              <c:strCache>
                <c:ptCount val="1"/>
                <c:pt idx="0">
                  <c:v>Fatlað fólk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'fjárhagstaða fyrir ári'!$A$21:$A$25</c:f>
              <c:strCache>
                <c:ptCount val="5"/>
                <c:pt idx="0">
                  <c:v>Mun betri</c:v>
                </c:pt>
                <c:pt idx="1">
                  <c:v>Nokkuð betri</c:v>
                </c:pt>
                <c:pt idx="2">
                  <c:v>Eins og fyrir ári síðan</c:v>
                </c:pt>
                <c:pt idx="3">
                  <c:v>Nokkuð verri</c:v>
                </c:pt>
                <c:pt idx="4">
                  <c:v>Mun verri</c:v>
                </c:pt>
              </c:strCache>
            </c:strRef>
          </c:cat>
          <c:val>
            <c:numRef>
              <c:f>'fjárhagstaða fyrir ári'!$B$21:$B$25</c:f>
              <c:numCache>
                <c:formatCode>0%</c:formatCode>
                <c:ptCount val="5"/>
                <c:pt idx="0">
                  <c:v>2.7E-2</c:v>
                </c:pt>
                <c:pt idx="1">
                  <c:v>8.5999999999999993E-2</c:v>
                </c:pt>
                <c:pt idx="2">
                  <c:v>0.32300000000000001</c:v>
                </c:pt>
                <c:pt idx="3">
                  <c:v>0.27700000000000002</c:v>
                </c:pt>
                <c:pt idx="4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1-4455-AF54-A17F0CA2CF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102288"/>
        <c:axId val="183223136"/>
      </c:barChart>
      <c:catAx>
        <c:axId val="8210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3223136"/>
        <c:crosses val="autoZero"/>
        <c:auto val="1"/>
        <c:lblAlgn val="ctr"/>
        <c:lblOffset val="100"/>
        <c:noMultiLvlLbl val="0"/>
      </c:catAx>
      <c:valAx>
        <c:axId val="18322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10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7991718744128"/>
          <c:y val="3.5514126080486146E-2"/>
          <c:w val="0.6843656625727681"/>
          <c:h val="0.858106448826356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Sheet2!$A$19</c:f>
              <c:strCache>
                <c:ptCount val="1"/>
                <c:pt idx="0">
                  <c:v>Einn þáttur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Sheet2!$B$18:$C$18</c:f>
              <c:strCache>
                <c:ptCount val="2"/>
                <c:pt idx="0">
                  <c:v>Fatlað fólk 2023</c:v>
                </c:pt>
                <c:pt idx="1">
                  <c:v>Launafólk 2023</c:v>
                </c:pt>
              </c:strCache>
            </c:strRef>
          </c:cat>
          <c:val>
            <c:numRef>
              <c:f>Sheet2!$B$19:$C$19</c:f>
              <c:numCache>
                <c:formatCode>0%</c:formatCode>
                <c:ptCount val="2"/>
                <c:pt idx="0">
                  <c:v>0.19900000000000001</c:v>
                </c:pt>
                <c:pt idx="1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C-4FC9-AE9E-C6422EADF0CD}"/>
            </c:ext>
          </c:extLst>
        </c:ser>
        <c:ser>
          <c:idx val="1"/>
          <c:order val="1"/>
          <c:tx>
            <c:strRef>
              <c:f>Sheet2!$A$20</c:f>
              <c:strCache>
                <c:ptCount val="1"/>
                <c:pt idx="0">
                  <c:v>Tveir þættir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Sheet2!$B$18:$C$18</c:f>
              <c:strCache>
                <c:ptCount val="2"/>
                <c:pt idx="0">
                  <c:v>Fatlað fólk 2023</c:v>
                </c:pt>
                <c:pt idx="1">
                  <c:v>Launafólk 2023</c:v>
                </c:pt>
              </c:strCache>
            </c:strRef>
          </c:cat>
          <c:val>
            <c:numRef>
              <c:f>Sheet2!$B$20:$C$20</c:f>
              <c:numCache>
                <c:formatCode>0%</c:formatCode>
                <c:ptCount val="2"/>
                <c:pt idx="0">
                  <c:v>0.187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C-4FC9-AE9E-C6422EADF0CD}"/>
            </c:ext>
          </c:extLst>
        </c:ser>
        <c:ser>
          <c:idx val="2"/>
          <c:order val="2"/>
          <c:tx>
            <c:strRef>
              <c:f>Sheet2!$A$21</c:f>
              <c:strCache>
                <c:ptCount val="1"/>
                <c:pt idx="0">
                  <c:v>Efnislegur skortur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Sheet2!$B$18:$C$18</c:f>
              <c:strCache>
                <c:ptCount val="2"/>
                <c:pt idx="0">
                  <c:v>Fatlað fólk 2023</c:v>
                </c:pt>
                <c:pt idx="1">
                  <c:v>Launafólk 2023</c:v>
                </c:pt>
              </c:strCache>
            </c:strRef>
          </c:cat>
          <c:val>
            <c:numRef>
              <c:f>Sheet2!$B$21:$C$21</c:f>
              <c:numCache>
                <c:formatCode>0%</c:formatCode>
                <c:ptCount val="2"/>
                <c:pt idx="0">
                  <c:v>0.153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C-4FC9-AE9E-C6422EADF0CD}"/>
            </c:ext>
          </c:extLst>
        </c:ser>
        <c:ser>
          <c:idx val="3"/>
          <c:order val="3"/>
          <c:tx>
            <c:strRef>
              <c:f>Sheet2!$A$22</c:f>
              <c:strCache>
                <c:ptCount val="1"/>
                <c:pt idx="0">
                  <c:v>Verulegur efnislegur skortur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Sheet2!$B$18:$C$18</c:f>
              <c:strCache>
                <c:ptCount val="2"/>
                <c:pt idx="0">
                  <c:v>Fatlað fólk 2023</c:v>
                </c:pt>
                <c:pt idx="1">
                  <c:v>Launafólk 2023</c:v>
                </c:pt>
              </c:strCache>
            </c:strRef>
          </c:cat>
          <c:val>
            <c:numRef>
              <c:f>Sheet2!$B$22:$C$22</c:f>
              <c:numCache>
                <c:formatCode>0%</c:formatCode>
                <c:ptCount val="2"/>
                <c:pt idx="0">
                  <c:v>0.19</c:v>
                </c:pt>
                <c:pt idx="1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AC-4FC9-AE9E-C6422EADF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4878607"/>
        <c:axId val="1460592959"/>
      </c:barChart>
      <c:catAx>
        <c:axId val="1354878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460592959"/>
        <c:crosses val="autoZero"/>
        <c:auto val="1"/>
        <c:lblAlgn val="ctr"/>
        <c:lblOffset val="100"/>
        <c:noMultiLvlLbl val="0"/>
      </c:catAx>
      <c:valAx>
        <c:axId val="14605929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5487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93586490416166"/>
          <c:y val="5.7424333557213839E-2"/>
          <c:w val="0.22632898102494739"/>
          <c:h val="0.4647492428144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50953743944303"/>
          <c:y val="3.2982589348111047E-2"/>
          <c:w val="0.67189034572654838"/>
          <c:h val="0.858247111131257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'[töflur og myndir fyrir fyrirlestur.xlsx]Sheet2'!$A$30</c:f>
              <c:strCache>
                <c:ptCount val="1"/>
                <c:pt idx="0">
                  <c:v>Einn þáttur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fyrirlestur.xlsx]Sheet2'!$B$29:$E$29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fyrirlestur.xlsx]Sheet2'!$B$30:$E$30</c:f>
              <c:numCache>
                <c:formatCode>0%</c:formatCode>
                <c:ptCount val="4"/>
                <c:pt idx="0">
                  <c:v>0.24</c:v>
                </c:pt>
                <c:pt idx="1">
                  <c:v>0.20899999999999999</c:v>
                </c:pt>
                <c:pt idx="2">
                  <c:v>0.17100000000000001</c:v>
                </c:pt>
                <c:pt idx="3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5-4E9C-898C-8953D23EA76C}"/>
            </c:ext>
          </c:extLst>
        </c:ser>
        <c:ser>
          <c:idx val="1"/>
          <c:order val="1"/>
          <c:tx>
            <c:strRef>
              <c:f>'[töflur og myndir fyrir fyrirlestur.xlsx]Sheet2'!$A$31</c:f>
              <c:strCache>
                <c:ptCount val="1"/>
                <c:pt idx="0">
                  <c:v>Tveir þættir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fyrirlestur.xlsx]Sheet2'!$B$29:$E$29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fyrirlestur.xlsx]Sheet2'!$B$31:$E$31</c:f>
              <c:numCache>
                <c:formatCode>0%</c:formatCode>
                <c:ptCount val="4"/>
                <c:pt idx="0">
                  <c:v>0.222</c:v>
                </c:pt>
                <c:pt idx="1">
                  <c:v>0.16</c:v>
                </c:pt>
                <c:pt idx="2">
                  <c:v>0.16700000000000001</c:v>
                </c:pt>
                <c:pt idx="3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5-4E9C-898C-8953D23EA76C}"/>
            </c:ext>
          </c:extLst>
        </c:ser>
        <c:ser>
          <c:idx val="2"/>
          <c:order val="2"/>
          <c:tx>
            <c:strRef>
              <c:f>'[töflur og myndir fyrir fyrirlestur.xlsx]Sheet2'!$A$32</c:f>
              <c:strCache>
                <c:ptCount val="1"/>
                <c:pt idx="0">
                  <c:v>Efnislegur skortur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fyrirlestur.xlsx]Sheet2'!$B$29:$E$29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fyrirlestur.xlsx]Sheet2'!$B$32:$E$32</c:f>
              <c:numCache>
                <c:formatCode>0%</c:formatCode>
                <c:ptCount val="4"/>
                <c:pt idx="0">
                  <c:v>0.13200000000000001</c:v>
                </c:pt>
                <c:pt idx="1">
                  <c:v>7.2999999999999995E-2</c:v>
                </c:pt>
                <c:pt idx="2">
                  <c:v>0.25600000000000001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5-4E9C-898C-8953D23EA76C}"/>
            </c:ext>
          </c:extLst>
        </c:ser>
        <c:ser>
          <c:idx val="3"/>
          <c:order val="3"/>
          <c:tx>
            <c:strRef>
              <c:f>'[töflur og myndir fyrir fyrirlestur.xlsx]Sheet2'!$A$33</c:f>
              <c:strCache>
                <c:ptCount val="1"/>
                <c:pt idx="0">
                  <c:v>Verulegur efnislegur skortur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fyrirlestur.xlsx]Sheet2'!$B$29:$E$29</c:f>
              <c:strCache>
                <c:ptCount val="4"/>
                <c:pt idx="0">
                  <c:v>Í sambúð með barn/börn 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fyrirlestur.xlsx]Sheet2'!$B$33:$E$33</c:f>
              <c:numCache>
                <c:formatCode>0%</c:formatCode>
                <c:ptCount val="4"/>
                <c:pt idx="0">
                  <c:v>0.122</c:v>
                </c:pt>
                <c:pt idx="1">
                  <c:v>9.1999999999999998E-2</c:v>
                </c:pt>
                <c:pt idx="2">
                  <c:v>0.318</c:v>
                </c:pt>
                <c:pt idx="3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75-4E9C-898C-8953D23EA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0739983"/>
        <c:axId val="1341952319"/>
      </c:barChart>
      <c:catAx>
        <c:axId val="1350739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341952319"/>
        <c:crosses val="autoZero"/>
        <c:auto val="1"/>
        <c:lblAlgn val="ctr"/>
        <c:lblOffset val="100"/>
        <c:noMultiLvlLbl val="0"/>
      </c:catAx>
      <c:valAx>
        <c:axId val="134195231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5073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123957400310154"/>
          <c:y val="0.1049488039355187"/>
          <c:w val="0.18876042599689827"/>
          <c:h val="0.45358827906906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7348853812654E-2"/>
          <c:y val="3.1878826685749845E-2"/>
          <c:w val="0.80912504524686002"/>
          <c:h val="0.8477005976152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'[töflur og myndir fyrir fyrirlestur.xlsx]Sheet2'!$H$39</c:f>
              <c:strCache>
                <c:ptCount val="1"/>
                <c:pt idx="0">
                  <c:v>Í sambúð með barn/börn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fyrirlestur.xlsx]Sheet2'!$G$40:$G$43</c:f>
              <c:strCache>
                <c:ptCount val="4"/>
                <c:pt idx="0">
                  <c:v>Fjárhagsaðstoð á vegum sveitarfélags</c:v>
                </c:pt>
                <c:pt idx="1">
                  <c:v>Fjárhagsaðstoð frá félags- eða hjálparsamtökum</c:v>
                </c:pt>
                <c:pt idx="2">
                  <c:v>Mataraðstoð</c:v>
                </c:pt>
                <c:pt idx="3">
                  <c:v>Aðstoð frá vinum eða ættingjum í formi matar- eða peningagjafa</c:v>
                </c:pt>
              </c:strCache>
            </c:strRef>
          </c:cat>
          <c:val>
            <c:numRef>
              <c:f>'[töflur og myndir fyrir fyrirlestur.xlsx]Sheet2'!$H$40:$H$43</c:f>
              <c:numCache>
                <c:formatCode>0%</c:formatCode>
                <c:ptCount val="4"/>
                <c:pt idx="0">
                  <c:v>2.7E-2</c:v>
                </c:pt>
                <c:pt idx="1">
                  <c:v>2.3E-2</c:v>
                </c:pt>
                <c:pt idx="2">
                  <c:v>4.2999999999999997E-2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B-41E5-962D-2388D4A5D67E}"/>
            </c:ext>
          </c:extLst>
        </c:ser>
        <c:ser>
          <c:idx val="1"/>
          <c:order val="1"/>
          <c:tx>
            <c:strRef>
              <c:f>'[töflur og myndir fyrir fyrirlestur.xlsx]Sheet2'!$I$39</c:f>
              <c:strCache>
                <c:ptCount val="1"/>
                <c:pt idx="0">
                  <c:v>Í sambúð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fyrirlestur.xlsx]Sheet2'!$G$40:$G$43</c:f>
              <c:strCache>
                <c:ptCount val="4"/>
                <c:pt idx="0">
                  <c:v>Fjárhagsaðstoð á vegum sveitarfélags</c:v>
                </c:pt>
                <c:pt idx="1">
                  <c:v>Fjárhagsaðstoð frá félags- eða hjálparsamtökum</c:v>
                </c:pt>
                <c:pt idx="2">
                  <c:v>Mataraðstoð</c:v>
                </c:pt>
                <c:pt idx="3">
                  <c:v>Aðstoð frá vinum eða ættingjum í formi matar- eða peningagjafa</c:v>
                </c:pt>
              </c:strCache>
            </c:strRef>
          </c:cat>
          <c:val>
            <c:numRef>
              <c:f>'[töflur og myndir fyrir fyrirlestur.xlsx]Sheet2'!$I$40:$I$43</c:f>
              <c:numCache>
                <c:formatCode>0%</c:formatCode>
                <c:ptCount val="4"/>
                <c:pt idx="0">
                  <c:v>1.2E-2</c:v>
                </c:pt>
                <c:pt idx="1">
                  <c:v>5.0000000000000001E-3</c:v>
                </c:pt>
                <c:pt idx="2">
                  <c:v>3.4000000000000002E-2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B-41E5-962D-2388D4A5D67E}"/>
            </c:ext>
          </c:extLst>
        </c:ser>
        <c:ser>
          <c:idx val="2"/>
          <c:order val="2"/>
          <c:tx>
            <c:strRef>
              <c:f>'[töflur og myndir fyrir fyrirlestur.xlsx]Sheet2'!$J$39</c:f>
              <c:strCache>
                <c:ptCount val="1"/>
                <c:pt idx="0">
                  <c:v>Einhleypir foreldrar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fyrirlestur.xlsx]Sheet2'!$G$40:$G$43</c:f>
              <c:strCache>
                <c:ptCount val="4"/>
                <c:pt idx="0">
                  <c:v>Fjárhagsaðstoð á vegum sveitarfélags</c:v>
                </c:pt>
                <c:pt idx="1">
                  <c:v>Fjárhagsaðstoð frá félags- eða hjálparsamtökum</c:v>
                </c:pt>
                <c:pt idx="2">
                  <c:v>Mataraðstoð</c:v>
                </c:pt>
                <c:pt idx="3">
                  <c:v>Aðstoð frá vinum eða ættingjum í formi matar- eða peningagjafa</c:v>
                </c:pt>
              </c:strCache>
            </c:strRef>
          </c:cat>
          <c:val>
            <c:numRef>
              <c:f>'[töflur og myndir fyrir fyrirlestur.xlsx]Sheet2'!$J$40:$J$43</c:f>
              <c:numCache>
                <c:formatCode>0%</c:formatCode>
                <c:ptCount val="4"/>
                <c:pt idx="0">
                  <c:v>7.2999999999999995E-2</c:v>
                </c:pt>
                <c:pt idx="1">
                  <c:v>0.11600000000000001</c:v>
                </c:pt>
                <c:pt idx="2">
                  <c:v>0.22</c:v>
                </c:pt>
                <c:pt idx="3">
                  <c:v>0.59699999999999998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2B-41E5-962D-2388D4A5D67E}"/>
            </c:ext>
          </c:extLst>
        </c:ser>
        <c:ser>
          <c:idx val="3"/>
          <c:order val="3"/>
          <c:tx>
            <c:strRef>
              <c:f>'[töflur og myndir fyrir fyrirlestur.xlsx]Sheet2'!$K$39</c:f>
              <c:strCache>
                <c:ptCount val="1"/>
                <c:pt idx="0">
                  <c:v>Einhleypir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fyrirlestur.xlsx]Sheet2'!$G$40:$G$43</c:f>
              <c:strCache>
                <c:ptCount val="4"/>
                <c:pt idx="0">
                  <c:v>Fjárhagsaðstoð á vegum sveitarfélags</c:v>
                </c:pt>
                <c:pt idx="1">
                  <c:v>Fjárhagsaðstoð frá félags- eða hjálparsamtökum</c:v>
                </c:pt>
                <c:pt idx="2">
                  <c:v>Mataraðstoð</c:v>
                </c:pt>
                <c:pt idx="3">
                  <c:v>Aðstoð frá vinum eða ættingjum í formi matar- eða peningagjafa</c:v>
                </c:pt>
              </c:strCache>
            </c:strRef>
          </c:cat>
          <c:val>
            <c:numRef>
              <c:f>'[töflur og myndir fyrir fyrirlestur.xlsx]Sheet2'!$K$40:$K$43</c:f>
              <c:numCache>
                <c:formatCode>0%</c:formatCode>
                <c:ptCount val="4"/>
                <c:pt idx="0">
                  <c:v>4.7E-2</c:v>
                </c:pt>
                <c:pt idx="1">
                  <c:v>4.8000000000000001E-2</c:v>
                </c:pt>
                <c:pt idx="2">
                  <c:v>0.12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2B-41E5-962D-2388D4A5D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4886287"/>
        <c:axId val="1460585519"/>
      </c:barChart>
      <c:catAx>
        <c:axId val="135488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460585519"/>
        <c:crosses val="autoZero"/>
        <c:auto val="1"/>
        <c:lblAlgn val="ctr"/>
        <c:lblOffset val="100"/>
        <c:noMultiLvlLbl val="0"/>
      </c:catAx>
      <c:valAx>
        <c:axId val="14605855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488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047812556202859"/>
          <c:y val="0.10174307562203376"/>
          <c:w val="0.17316616938227827"/>
          <c:h val="0.34785612938252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60730075230047E-2"/>
          <c:y val="3.0555555555555555E-2"/>
          <c:w val="0.80588143385840405"/>
          <c:h val="0.86825196850393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'[töflur og myndir fyrir fyrirlestur.xlsx]Sheet2'!$G$62</c:f>
              <c:strCache>
                <c:ptCount val="1"/>
                <c:pt idx="0">
                  <c:v>Yfirdrátt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fyrirlestur.xlsx]Sheet2'!$H$61:$K$61</c:f>
              <c:strCache>
                <c:ptCount val="4"/>
                <c:pt idx="0">
                  <c:v>Í sambúð með barn/börn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fyrirlestur.xlsx]Sheet2'!$H$62:$K$62</c:f>
              <c:numCache>
                <c:formatCode>0%</c:formatCode>
                <c:ptCount val="4"/>
                <c:pt idx="0">
                  <c:v>0.51700000000000002</c:v>
                </c:pt>
                <c:pt idx="1">
                  <c:v>0.43</c:v>
                </c:pt>
                <c:pt idx="2">
                  <c:v>0.45</c:v>
                </c:pt>
                <c:pt idx="3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2-4F91-8FBE-F88BEDB20F27}"/>
            </c:ext>
          </c:extLst>
        </c:ser>
        <c:ser>
          <c:idx val="1"/>
          <c:order val="1"/>
          <c:tx>
            <c:strRef>
              <c:f>'[töflur og myndir fyrir fyrirlestur.xlsx]Sheet2'!$G$63</c:f>
              <c:strCache>
                <c:ptCount val="1"/>
                <c:pt idx="0">
                  <c:v>Smálán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fyrirlestur.xlsx]Sheet2'!$H$61:$K$61</c:f>
              <c:strCache>
                <c:ptCount val="4"/>
                <c:pt idx="0">
                  <c:v>Í sambúð með barn/börn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fyrirlestur.xlsx]Sheet2'!$H$63:$K$63</c:f>
              <c:numCache>
                <c:formatCode>0%</c:formatCode>
                <c:ptCount val="4"/>
                <c:pt idx="0">
                  <c:v>6.3E-2</c:v>
                </c:pt>
                <c:pt idx="1">
                  <c:v>3.6999999999999998E-2</c:v>
                </c:pt>
                <c:pt idx="2">
                  <c:v>0.125</c:v>
                </c:pt>
                <c:pt idx="3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2-4F91-8FBE-F88BEDB20F27}"/>
            </c:ext>
          </c:extLst>
        </c:ser>
        <c:ser>
          <c:idx val="2"/>
          <c:order val="2"/>
          <c:tx>
            <c:strRef>
              <c:f>'[töflur og myndir fyrir fyrirlestur.xlsx]Sheet2'!$G$64</c:f>
              <c:strCache>
                <c:ptCount val="1"/>
                <c:pt idx="0">
                  <c:v>Önnur skammtímalán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fyrirlestur.xlsx]Sheet2'!$H$61:$K$61</c:f>
              <c:strCache>
                <c:ptCount val="4"/>
                <c:pt idx="0">
                  <c:v>Í sambúð með barn/börn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fyrirlestur.xlsx]Sheet2'!$H$64:$K$64</c:f>
              <c:numCache>
                <c:formatCode>0%</c:formatCode>
                <c:ptCount val="4"/>
                <c:pt idx="0">
                  <c:v>0.27400000000000002</c:v>
                </c:pt>
                <c:pt idx="1">
                  <c:v>0.159</c:v>
                </c:pt>
                <c:pt idx="2">
                  <c:v>0.35799999999999998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2-4F91-8FBE-F88BEDB20F27}"/>
            </c:ext>
          </c:extLst>
        </c:ser>
        <c:ser>
          <c:idx val="3"/>
          <c:order val="3"/>
          <c:tx>
            <c:strRef>
              <c:f>'[töflur og myndir fyrir fyrirlestur.xlsx]Sheet2'!$G$65</c:f>
              <c:strCache>
                <c:ptCount val="1"/>
                <c:pt idx="0">
                  <c:v>Lán hjá vini eða fjölskyldumeðlim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fyrirlestur.xlsx]Sheet2'!$H$61:$K$61</c:f>
              <c:strCache>
                <c:ptCount val="4"/>
                <c:pt idx="0">
                  <c:v>Í sambúð með barn/börn</c:v>
                </c:pt>
                <c:pt idx="1">
                  <c:v>Í sambúð</c:v>
                </c:pt>
                <c:pt idx="2">
                  <c:v>Einhleypir foreldrar</c:v>
                </c:pt>
                <c:pt idx="3">
                  <c:v>Einhleypir</c:v>
                </c:pt>
              </c:strCache>
            </c:strRef>
          </c:cat>
          <c:val>
            <c:numRef>
              <c:f>'[töflur og myndir fyrir fyrirlestur.xlsx]Sheet2'!$H$65:$K$65</c:f>
              <c:numCache>
                <c:formatCode>0%</c:formatCode>
                <c:ptCount val="4"/>
                <c:pt idx="0">
                  <c:v>0.35299999999999998</c:v>
                </c:pt>
                <c:pt idx="1">
                  <c:v>0.16500000000000001</c:v>
                </c:pt>
                <c:pt idx="2">
                  <c:v>0.59299999999999997</c:v>
                </c:pt>
                <c:pt idx="3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62-4F91-8FBE-F88BEDB20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722431"/>
        <c:axId val="1460600895"/>
      </c:barChart>
      <c:catAx>
        <c:axId val="135272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460600895"/>
        <c:crosses val="autoZero"/>
        <c:auto val="1"/>
        <c:lblAlgn val="ctr"/>
        <c:lblOffset val="100"/>
        <c:noMultiLvlLbl val="0"/>
      </c:catAx>
      <c:valAx>
        <c:axId val="14606008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2722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9190555653943"/>
          <c:y val="1.9975065616797908E-2"/>
          <c:w val="0.22888390062985772"/>
          <c:h val="0.27168613298337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2B104-E4C6-48A4-90B6-6E2AE98ABC9F}" type="datetimeFigureOut">
              <a:rPr lang="is-IS" smtClean="0"/>
              <a:t>5.12.2023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34C65-8990-4BEB-AFDE-04783A2D46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743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17475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273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616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9491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2059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0184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3573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86849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4975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85684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778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42435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09504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25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10113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1613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8241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87116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60757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815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066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0837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877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59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2702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2660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34C65-8990-4BEB-AFDE-04783A2D4641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8072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F82DA7-7EE4-AAD4-76A4-340F0C5ED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0C4515-CBB5-1404-67F8-674E7327F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A424B-266E-786B-65D2-2F4FE65A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F24913-8819-DF1E-6D34-C435DB99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2978950"/>
            <a:ext cx="3597073" cy="9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6571" y="6342312"/>
            <a:ext cx="1316127" cy="350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86115-9236-D44F-A1FF-E4C471D96D70}" type="datetimeFigureOut">
              <a:rPr lang="en-IS"/>
              <a:pPr/>
              <a:t>12/05/2023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9BBC25-95D2-A546-A781-E3AB7C9EA6FE}" type="slidenum">
              <a:rPr lang="en-IS"/>
              <a:pPr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7787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2E061-B3FD-2921-C4FA-E1B234246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978950"/>
            <a:ext cx="1111890" cy="9574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042D68D-EBF8-A19A-4045-EAEFE689B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FF95F8-E525-367E-253A-EA891B689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442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0BA0D-CA10-D753-EF79-489C00B17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978950"/>
            <a:ext cx="1111890" cy="957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38417-1310-45C9-6073-60D49239D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9FEB7-5FDA-9922-9DE4-774E8E081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552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BCEDC7-3F0C-ADEB-7549-F407E035F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6050" y="2979033"/>
            <a:ext cx="1111890" cy="95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D5EFB-A244-23D5-01C9-455D3EA5E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DE2F3-1BCC-0B48-05DE-93703119B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4645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32E96-8D24-6F8C-B85C-31F7C11AC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978950"/>
            <a:ext cx="1111890" cy="957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FE108-1857-DF85-2AE9-1BF9C3922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587B2-EEAE-28C2-FD03-B08A53742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499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B3383-0D37-0F53-E343-3A1967D5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27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76AA5-A636-D659-F2D7-55ADC8EFF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2978950"/>
            <a:ext cx="1111890" cy="9574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A4B179-2BAB-A8E2-CB61-59F823C6D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40E74D8-B96B-E8FD-9E69-5AA10534E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161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B0BD60-DD8A-0686-B7EE-DCA6BAF2C5EC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A5B433-59EB-18D4-2789-DEA8E5F2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4853A-9368-114B-AD3F-364BF447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67CE-FB41-6273-6792-300BBA475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6050" y="1449389"/>
            <a:ext cx="4603750" cy="45894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BA1E2-C876-8D33-2C34-D8FEAC49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9389"/>
            <a:ext cx="4604320" cy="45894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C195E-0318-8AFC-4CCB-A5154ED5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478D7-B1C8-660A-90F5-B03F6F86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C0B91-6DAD-F1E0-4222-A0110950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342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9CC4DE-CBCA-7C67-3054-F97149DAC69C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06130-FB2B-60E4-97E4-F141219E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DAD6E-4B0F-5510-B3E6-ED1D7F79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38174"/>
            <a:ext cx="9360470" cy="6302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A76CA-0316-A035-75A0-32395EEA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1448002"/>
            <a:ext cx="4581525" cy="472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EC3B2-F3E9-199C-EFDA-200505BE7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6050" y="1988062"/>
            <a:ext cx="4581525" cy="4050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B3998-6463-8BBA-5844-310215CEB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8002"/>
            <a:ext cx="4603750" cy="472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D626E-D97D-AA49-3EA7-68DFBDADE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8062"/>
            <a:ext cx="4603750" cy="4050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F4D57-015E-211E-A3B3-0DF85F84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09345-27EC-C820-1A2D-E0F344C9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41288-0858-EC56-484D-A84CD1F3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11225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0E1D4A-2EF4-6CAE-21ED-93A415D8BC7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A5BAE-999A-EF38-C588-B5950081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629C12-D420-39A4-5E89-2AA70CED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35249-4548-2544-A176-F0C6A26B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EE3EB-1F68-A76E-0E06-B000B488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039A5-F7B9-3932-33C2-8791B0FC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164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DBDBC9-7913-64A6-B9DA-E77F354C4688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6567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CB0F7-0E4C-CD24-5AF1-E4845F945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6EAB14-2976-DC93-E9D5-0F29A7C25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B46F0B-3893-E3BF-6607-DF8E99CE8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AB9AA-38CB-70BF-EC82-121B1E43F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2978950"/>
            <a:ext cx="3597073" cy="9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9154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89478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5480" y="6342312"/>
            <a:ext cx="1318310" cy="35033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6115-9236-D44F-A1FF-E4C471D96D70}" type="datetimeFigureOut">
              <a:rPr lang="en-IS"/>
              <a:pPr/>
              <a:t>12/05/2023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9BBC25-95D2-A546-A781-E3AB7C9EA6FE}" type="slidenum">
              <a:rPr lang="en-IS"/>
              <a:pPr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99488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3447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552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64054E-FB1C-6515-8559-C46F15C024B4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73B8DD-6596-B9D4-213D-F8363F01C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A615D-D51D-A2B8-8663-9C2A7481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38174"/>
            <a:ext cx="3375375" cy="63023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959B-3DF4-E198-77BB-E170EE76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870" y="638174"/>
            <a:ext cx="5850650" cy="54006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3756C-E845-0E3A-87CA-0E67B1731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5480" y="1449388"/>
            <a:ext cx="3375375" cy="4589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2E8D6-7D5B-C693-B005-2F0B931A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3F63A-56FA-B85A-427B-D78ADD5B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6F1ED-10C3-38BF-066D-4C9E9F78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1749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A7C22E-7DF8-3B10-28BC-F4D0B29ECB07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FC95B-6CD5-1310-3B73-280842E5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2DA1B-9534-2871-CB69-7F1680682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25870" y="638175"/>
            <a:ext cx="5850080" cy="5400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E6F17-37C2-D003-A8A9-D8BF4049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AD7AE-71CF-6107-220A-2CFD0F47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E34FB-D9FD-1772-8EA6-C10C6E9D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73EE5-1698-3AB2-1823-30A24D89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38174"/>
            <a:ext cx="3375375" cy="63023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F1B757-49BA-C064-542D-4375DC082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5480" y="1449388"/>
            <a:ext cx="3375375" cy="4589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695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6A3F8E-DF51-D6EA-E432-947D16FF9A16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AE2AD6-5110-387F-4585-7E8F577A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E81C7-34D5-B248-49AE-19978C38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91094-C643-AC19-AA0A-979761AF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6D91-D7C8-257E-F5C3-FD354663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3845-751C-ED44-FEEC-DFCA237A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8032F-0664-CFCE-8BE4-6E9B197F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176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7B051-1EA5-7EC7-32E6-7133BA753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56540" y="365125"/>
            <a:ext cx="855094" cy="6124214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3097-032C-76B3-E51F-6D36A65D7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9937750" cy="612421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4E010-F00D-3AD3-FC55-CFE1CE541138}"/>
              </a:ext>
            </a:extLst>
          </p:cNvPr>
          <p:cNvSpPr/>
          <p:nvPr/>
        </p:nvSpPr>
        <p:spPr>
          <a:xfrm rot="5400000">
            <a:off x="-3088483" y="3066442"/>
            <a:ext cx="6858002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4F70D-FD9B-EA65-E23D-143D20E9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83352" y="848823"/>
            <a:ext cx="1318310" cy="35091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CD211-B4E7-D694-606B-1290193E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25071" y="2008720"/>
            <a:ext cx="874771" cy="255600"/>
          </a:xfrm>
        </p:spPr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F2E78-BB0C-16D1-CABC-3A0FAE52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78709" y="4063560"/>
            <a:ext cx="1170737" cy="253916"/>
          </a:xfr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2FD4-7585-85AC-6668-1B075AD6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2443" y="6020434"/>
            <a:ext cx="682210" cy="255600"/>
          </a:xfrm>
        </p:spPr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0253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F490C5-893A-8808-01AD-D5379F14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3760" y="2404146"/>
            <a:ext cx="3019663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8C956-CEA1-5AC5-4BCF-4C0DE5D4B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1A023A-FDE9-A085-5AC7-807FBBADE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B7E96B-637C-FDDB-F287-27D750DF1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83424-36EB-8CB3-2F93-8633D83F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6050" y="2979742"/>
            <a:ext cx="3597073" cy="9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6168" y="2404146"/>
            <a:ext cx="3019664" cy="9901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62711-B762-F40D-624E-6AF6B2BB7F76}"/>
              </a:ext>
            </a:extLst>
          </p:cNvPr>
          <p:cNvSpPr/>
          <p:nvPr/>
        </p:nvSpPr>
        <p:spPr>
          <a:xfrm>
            <a:off x="4251693" y="532135"/>
            <a:ext cx="962526" cy="917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725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6168" y="2404146"/>
            <a:ext cx="3019664" cy="9901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1633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nd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6168" y="2404146"/>
            <a:ext cx="3019664" cy="9901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9385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nd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6168" y="2404146"/>
            <a:ext cx="3019664" cy="9901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31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B7598-3023-EC40-ACC6-381745B39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1A023A-FDE9-A085-5AC7-807FBBADE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B7E96B-637C-FDDB-F287-27D750DF1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83424-36EB-8CB3-2F93-8633D83F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9026" y="2979742"/>
            <a:ext cx="3591121" cy="9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2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1A57C5-9477-EB5D-61F7-E6B68E41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7B76E-9074-5D24-23A2-F0C6F1101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58EFDB-93F9-6B0C-5C50-72A235428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9FC55E8-63E7-A4A4-5F27-14EC1ECE7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E06B7-9CEB-F074-9881-95F370676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0" y="2978950"/>
            <a:ext cx="3597073" cy="9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35EEE0-E73A-3109-24A4-6927CCE7E817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81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305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5.12.2023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35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5480" y="6342312"/>
            <a:ext cx="1318310" cy="350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6115-9236-D44F-A1FF-E4C471D96D70}" type="datetimeFigureOut">
              <a:rPr lang="en-IS"/>
              <a:pPr/>
              <a:t>12/05/2023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9BBC25-95D2-A546-A781-E3AB7C9EA6FE}" type="slidenum">
              <a:rPr lang="en-IS"/>
              <a:pPr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08479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AF769-2E2F-944E-1464-35EF4BDC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691"/>
            <a:ext cx="9360470" cy="62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17836-C8B9-D372-000A-F4AF8FE7E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1450702"/>
            <a:ext cx="9360470" cy="4589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39F7A-A982-CB24-C10C-482F19FEF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5479" y="6413760"/>
            <a:ext cx="1440000" cy="2556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85986115-9236-D44F-A1FF-E4C471D96D70}" type="datetimeFigureOut">
              <a:rPr lang="is-IS"/>
              <a:pPr/>
              <a:t>5.12.2023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BF82D-DFB2-2425-9B99-56A3DEE39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3297" y="6414602"/>
            <a:ext cx="3645405" cy="25391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09FA8-938F-F114-17A7-0A09BB9AE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520" y="6413760"/>
            <a:ext cx="1440000" cy="2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819BBC25-95D2-A546-A781-E3AB7C9EA6FE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08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70" r:id="rId4"/>
    <p:sldLayoutId id="2147483661" r:id="rId5"/>
    <p:sldLayoutId id="2147483650" r:id="rId6"/>
    <p:sldLayoutId id="2147483667" r:id="rId7"/>
    <p:sldLayoutId id="2147483668" r:id="rId8"/>
    <p:sldLayoutId id="2147483669" r:id="rId9"/>
    <p:sldLayoutId id="2147483671" r:id="rId10"/>
    <p:sldLayoutId id="2147483651" r:id="rId11"/>
    <p:sldLayoutId id="2147483672" r:id="rId12"/>
    <p:sldLayoutId id="2147483673" r:id="rId13"/>
    <p:sldLayoutId id="2147483674" r:id="rId14"/>
    <p:sldLayoutId id="2147483675" r:id="rId15"/>
    <p:sldLayoutId id="2147483652" r:id="rId16"/>
    <p:sldLayoutId id="2147483653" r:id="rId17"/>
    <p:sldLayoutId id="2147483654" r:id="rId18"/>
    <p:sldLayoutId id="2147483655" r:id="rId19"/>
    <p:sldLayoutId id="2147483676" r:id="rId20"/>
    <p:sldLayoutId id="2147483679" r:id="rId21"/>
    <p:sldLayoutId id="2147483677" r:id="rId22"/>
    <p:sldLayoutId id="2147483678" r:id="rId23"/>
    <p:sldLayoutId id="2147483680" r:id="rId24"/>
    <p:sldLayoutId id="2147483656" r:id="rId25"/>
    <p:sldLayoutId id="2147483657" r:id="rId26"/>
    <p:sldLayoutId id="2147483658" r:id="rId27"/>
    <p:sldLayoutId id="2147483659" r:id="rId28"/>
    <p:sldLayoutId id="2147483681" r:id="rId29"/>
    <p:sldLayoutId id="2147483682" r:id="rId30"/>
    <p:sldLayoutId id="2147483683" r:id="rId31"/>
    <p:sldLayoutId id="2147483684" r:id="rId32"/>
    <p:sldLayoutId id="214748368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892">
          <p15:clr>
            <a:srgbClr val="F26B43"/>
          </p15:clr>
        </p15:guide>
        <p15:guide id="3" pos="6788">
          <p15:clr>
            <a:srgbClr val="F26B43"/>
          </p15:clr>
        </p15:guide>
        <p15:guide id="4" orient="horz" pos="402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913">
          <p15:clr>
            <a:srgbClr val="F26B43"/>
          </p15:clr>
        </p15:guide>
        <p15:guide id="7" orient="horz" pos="38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5D4-FE7F-F857-2E17-9D06309A4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Staða fatlaðs fólks á Íslandi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F60F1-E32C-00FE-2ADA-2ABFB8A17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Kynning á niðurstöðum 6. desember 2023</a:t>
            </a:r>
          </a:p>
        </p:txBody>
      </p:sp>
    </p:spTree>
    <p:extLst>
      <p:ext uri="{BB962C8B-B14F-4D97-AF65-F5344CB8AC3E}">
        <p14:creationId xmlns:p14="http://schemas.microsoft.com/office/powerpoint/2010/main" val="233766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48" y="655944"/>
            <a:ext cx="9360470" cy="622530"/>
          </a:xfrm>
        </p:spPr>
        <p:txBody>
          <a:bodyPr/>
          <a:lstStyle/>
          <a:p>
            <a:r>
              <a:rPr lang="is-IS" dirty="0"/>
              <a:t>Efnislegur skortur eftir fjölskyldustöðu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EFEE5A1-7328-C479-DFE9-6F1B74DB05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53420"/>
              </p:ext>
            </p:extLst>
          </p:nvPr>
        </p:nvGraphicFramePr>
        <p:xfrm>
          <a:off x="465016" y="1511387"/>
          <a:ext cx="10913225" cy="447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442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03" y="681823"/>
            <a:ext cx="9360470" cy="622530"/>
          </a:xfrm>
        </p:spPr>
        <p:txBody>
          <a:bodyPr/>
          <a:lstStyle/>
          <a:p>
            <a:r>
              <a:rPr lang="is-IS" dirty="0"/>
              <a:t>Fjárhagsaðstoð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D86F6C-8FF7-6DAD-5218-0DED63B31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375306"/>
              </p:ext>
            </p:extLst>
          </p:nvPr>
        </p:nvGraphicFramePr>
        <p:xfrm>
          <a:off x="681487" y="1121434"/>
          <a:ext cx="10981425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246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37" y="690450"/>
            <a:ext cx="9360470" cy="622530"/>
          </a:xfrm>
        </p:spPr>
        <p:txBody>
          <a:bodyPr>
            <a:normAutofit fontScale="90000"/>
          </a:bodyPr>
          <a:lstStyle/>
          <a:p>
            <a:r>
              <a:rPr lang="is-IS" dirty="0"/>
              <a:t>Yfirdráttur, smálán, skammtímalán eða lán hjá vini/fjölskyldumeðlim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10288D-37A1-909B-C7B1-78005EC85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450201"/>
              </p:ext>
            </p:extLst>
          </p:nvPr>
        </p:nvGraphicFramePr>
        <p:xfrm>
          <a:off x="655608" y="1312980"/>
          <a:ext cx="10739886" cy="476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601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63" y="638691"/>
            <a:ext cx="9360470" cy="622530"/>
          </a:xfrm>
        </p:spPr>
        <p:txBody>
          <a:bodyPr>
            <a:normAutofit fontScale="90000"/>
          </a:bodyPr>
          <a:lstStyle/>
          <a:p>
            <a:r>
              <a:rPr lang="is-IS" dirty="0"/>
              <a:t>Fjárskortur komið í veg fyrir að hægt sé að greiða grunnþætti fyrir sig sjálf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21643F7-AF4D-F789-B3DF-51133A074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355060"/>
              </p:ext>
            </p:extLst>
          </p:nvPr>
        </p:nvGraphicFramePr>
        <p:xfrm>
          <a:off x="301925" y="1261221"/>
          <a:ext cx="11430000" cy="476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15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4" y="638691"/>
            <a:ext cx="9360470" cy="622530"/>
          </a:xfrm>
        </p:spPr>
        <p:txBody>
          <a:bodyPr>
            <a:normAutofit fontScale="90000"/>
          </a:bodyPr>
          <a:lstStyle/>
          <a:p>
            <a:r>
              <a:rPr lang="is-IS" dirty="0"/>
              <a:t>Fjárskortur komið í veg fyrir að hægt sé að greiða grunnþætti fyrir börn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58938B-D17F-75FF-2982-1373102C2D80}"/>
              </a:ext>
            </a:extLst>
          </p:cNvPr>
          <p:cNvGraphicFramePr>
            <a:graphicFrameLocks/>
          </p:cNvGraphicFramePr>
          <p:nvPr/>
        </p:nvGraphicFramePr>
        <p:xfrm>
          <a:off x="646981" y="1261221"/>
          <a:ext cx="10696755" cy="480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4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5D4-FE7F-F857-2E17-9D06309A4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Staða á húsnæðismarkaði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F60F1-E32C-00FE-2ADA-2ABFB8A17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4525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97" y="638691"/>
            <a:ext cx="9360470" cy="622530"/>
          </a:xfrm>
        </p:spPr>
        <p:txBody>
          <a:bodyPr>
            <a:normAutofit/>
          </a:bodyPr>
          <a:lstStyle/>
          <a:p>
            <a:r>
              <a:rPr lang="is-IS" dirty="0"/>
              <a:t>Húsnæði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EDA8B5-58A1-E6A2-95B9-EDF931431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360275"/>
              </p:ext>
            </p:extLst>
          </p:nvPr>
        </p:nvGraphicFramePr>
        <p:xfrm>
          <a:off x="491705" y="1416497"/>
          <a:ext cx="11084944" cy="489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9943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Byrði húsnæðiskostnaðar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9E7AC8-87A2-9D2E-2ECB-D6FA0B45B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566809"/>
              </p:ext>
            </p:extLst>
          </p:nvPr>
        </p:nvGraphicFramePr>
        <p:xfrm>
          <a:off x="1079049" y="1158404"/>
          <a:ext cx="10083531" cy="478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81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5D4-FE7F-F857-2E17-9D06309A4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Andleg heilsa og félagsleg einangrun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F60F1-E32C-00FE-2ADA-2ABFB8A17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3134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4" y="638691"/>
            <a:ext cx="9360470" cy="622530"/>
          </a:xfrm>
        </p:spPr>
        <p:txBody>
          <a:bodyPr>
            <a:normAutofit/>
          </a:bodyPr>
          <a:lstStyle/>
          <a:p>
            <a:r>
              <a:rPr lang="is-IS" dirty="0"/>
              <a:t>Nánast dagleg neikvæð einkenni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D251E4C-9DFB-94F7-E175-FAF76E6D6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665053"/>
              </p:ext>
            </p:extLst>
          </p:nvPr>
        </p:nvGraphicFramePr>
        <p:xfrm>
          <a:off x="496389" y="1261221"/>
          <a:ext cx="10990217" cy="472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84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Staða fatlaðs fólks á Íslandi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2F5D4A-DD9B-C28F-75E0-86B235F3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Könnun meðal fólks með örorkulífeyri, endurhæfingarlífeyri og örorkustyrk 1. október 2023</a:t>
            </a:r>
          </a:p>
          <a:p>
            <a:r>
              <a:rPr lang="is-IS" dirty="0"/>
              <a:t>TR sendi póst á 19.331 einstakling og bauð þeim að veita upplýst samþykki fyrir þátttöku</a:t>
            </a:r>
          </a:p>
          <a:p>
            <a:pPr lvl="1"/>
            <a:r>
              <a:rPr lang="is-IS" dirty="0"/>
              <a:t>4.480 samþykktu að fá könnun senda</a:t>
            </a:r>
          </a:p>
          <a:p>
            <a:pPr lvl="1"/>
            <a:r>
              <a:rPr lang="is-IS" dirty="0"/>
              <a:t>3.585 svöruðu</a:t>
            </a:r>
          </a:p>
          <a:p>
            <a:pPr lvl="1"/>
            <a:r>
              <a:rPr lang="is-IS" dirty="0"/>
              <a:t>Svarhlutfall: 19%</a:t>
            </a:r>
          </a:p>
          <a:p>
            <a:r>
              <a:rPr lang="is-IS" dirty="0"/>
              <a:t>Markmið könnunarinnar að skoða:</a:t>
            </a:r>
          </a:p>
          <a:p>
            <a:pPr lvl="1"/>
            <a:r>
              <a:rPr lang="is-IS" dirty="0"/>
              <a:t>Fjárhagsstöðu</a:t>
            </a:r>
          </a:p>
          <a:p>
            <a:pPr lvl="1"/>
            <a:r>
              <a:rPr lang="is-IS" dirty="0"/>
              <a:t>Stöðu á húsnæðismarkaði</a:t>
            </a:r>
          </a:p>
          <a:p>
            <a:pPr lvl="1"/>
            <a:r>
              <a:rPr lang="is-IS" dirty="0"/>
              <a:t>Líkamlega og andlega heilsu</a:t>
            </a:r>
          </a:p>
          <a:p>
            <a:pPr lvl="1"/>
            <a:r>
              <a:rPr lang="is-IS" dirty="0"/>
              <a:t>Aðgengi að heilbrigðisþjónustu</a:t>
            </a:r>
          </a:p>
          <a:p>
            <a:pPr lvl="1"/>
            <a:r>
              <a:rPr lang="is-IS" dirty="0"/>
              <a:t>Félagslega einangrun og fordóma</a:t>
            </a:r>
          </a:p>
          <a:p>
            <a:pPr lvl="1"/>
            <a:r>
              <a:rPr lang="is-IS" dirty="0"/>
              <a:t>Stöðu á vinnumarkaði</a:t>
            </a:r>
          </a:p>
          <a:p>
            <a:pPr lvl="1"/>
            <a:r>
              <a:rPr lang="is-IS" dirty="0"/>
              <a:t>Viðhorf til þjónustu TR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9406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Slæm andleg heilsa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A09D52-FC34-872D-1F44-E47B313FE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503615"/>
              </p:ext>
            </p:extLst>
          </p:nvPr>
        </p:nvGraphicFramePr>
        <p:xfrm>
          <a:off x="1416050" y="1261221"/>
          <a:ext cx="9360470" cy="479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926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676791"/>
            <a:ext cx="9360470" cy="622530"/>
          </a:xfrm>
        </p:spPr>
        <p:txBody>
          <a:bodyPr>
            <a:normAutofit fontScale="90000"/>
          </a:bodyPr>
          <a:lstStyle/>
          <a:p>
            <a:r>
              <a:rPr lang="is-IS" dirty="0"/>
              <a:t>Hugsað nær daglega um að það væri betra að vera dáin eða hugsað um að skaða sig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709B890-A816-FDFC-D37C-C04651767E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875191"/>
              </p:ext>
            </p:extLst>
          </p:nvPr>
        </p:nvGraphicFramePr>
        <p:xfrm>
          <a:off x="971550" y="1533525"/>
          <a:ext cx="1080135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636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Það er alltaf hægt að fá hjálp</a:t>
            </a:r>
          </a:p>
        </p:txBody>
      </p:sp>
      <p:pic>
        <p:nvPicPr>
          <p:cNvPr id="5" name="Picture 4" descr="A yellow oval with a hand drawn palm&#10;&#10;Description automatically generated">
            <a:extLst>
              <a:ext uri="{FF2B5EF4-FFF2-40B4-BE49-F238E27FC236}">
                <a16:creationId xmlns:a16="http://schemas.microsoft.com/office/drawing/2014/main" id="{77B64A0F-13C9-A1DD-2DD3-DDBCECA0F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90" y="1965906"/>
            <a:ext cx="3322426" cy="2265291"/>
          </a:xfrm>
          <a:prstGeom prst="rect">
            <a:avLst/>
          </a:prstGeom>
        </p:spPr>
      </p:pic>
      <p:pic>
        <p:nvPicPr>
          <p:cNvPr id="7" name="Picture 6" descr="A red numbers and a grey object&#10;&#10;Description automatically generated">
            <a:extLst>
              <a:ext uri="{FF2B5EF4-FFF2-40B4-BE49-F238E27FC236}">
                <a16:creationId xmlns:a16="http://schemas.microsoft.com/office/drawing/2014/main" id="{26350E54-DA14-071A-9E2D-4FCFEFBCD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385" y="2268747"/>
            <a:ext cx="3161162" cy="1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8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600591"/>
            <a:ext cx="9360470" cy="622530"/>
          </a:xfrm>
        </p:spPr>
        <p:txBody>
          <a:bodyPr>
            <a:normAutofit/>
          </a:bodyPr>
          <a:lstStyle/>
          <a:p>
            <a:r>
              <a:rPr lang="is-IS" dirty="0"/>
              <a:t>Félagsleg einangrun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68825A-5D14-5573-3EDD-E7709AA65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283287"/>
              </p:ext>
            </p:extLst>
          </p:nvPr>
        </p:nvGraphicFramePr>
        <p:xfrm>
          <a:off x="809624" y="1085851"/>
          <a:ext cx="10734675" cy="471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880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5D4-FE7F-F857-2E17-9D06309A4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Aðgengi að heilbrigðisþjónustu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F60F1-E32C-00FE-2ADA-2ABFB8A17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7960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Hafa neitað sér um heilbrigðisþjónustu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07E6335-E32C-8793-FC5B-36C4786CE940}"/>
              </a:ext>
            </a:extLst>
          </p:cNvPr>
          <p:cNvGraphicFramePr>
            <a:graphicFrameLocks/>
          </p:cNvGraphicFramePr>
          <p:nvPr/>
        </p:nvGraphicFramePr>
        <p:xfrm>
          <a:off x="1065402" y="1442906"/>
          <a:ext cx="9177556" cy="416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4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42" y="699076"/>
            <a:ext cx="9360470" cy="622530"/>
          </a:xfrm>
        </p:spPr>
        <p:txBody>
          <a:bodyPr>
            <a:normAutofit/>
          </a:bodyPr>
          <a:lstStyle/>
          <a:p>
            <a:r>
              <a:rPr lang="is-IS" dirty="0"/>
              <a:t>Ástæður þess að hafa neitað sér um heilbrigðisþjónustu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B8828D6-4F47-2DEB-F7B5-C9892E5FC250}"/>
              </a:ext>
            </a:extLst>
          </p:cNvPr>
          <p:cNvGraphicFramePr>
            <a:graphicFrameLocks/>
          </p:cNvGraphicFramePr>
          <p:nvPr/>
        </p:nvGraphicFramePr>
        <p:xfrm>
          <a:off x="698741" y="1321606"/>
          <a:ext cx="10463840" cy="476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3379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5D4-FE7F-F857-2E17-9D06309A4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Staða fatlaðs fólks á Íslandi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F60F1-E32C-00FE-2ADA-2ABFB8A17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Kynning á niðurstöðum 6. desember 2023</a:t>
            </a:r>
          </a:p>
        </p:txBody>
      </p:sp>
    </p:spTree>
    <p:extLst>
      <p:ext uri="{BB962C8B-B14F-4D97-AF65-F5344CB8AC3E}">
        <p14:creationId xmlns:p14="http://schemas.microsoft.com/office/powerpoint/2010/main" val="285757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5D4-FE7F-F857-2E17-9D06309A4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Fjárhagsstaða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F60F1-E32C-00FE-2ADA-2ABFB8A17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1197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Auðvelt eða erfitt að ná endum saman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F97636-88FC-4B5B-1B0F-B3FEC7126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750212"/>
              </p:ext>
            </p:extLst>
          </p:nvPr>
        </p:nvGraphicFramePr>
        <p:xfrm>
          <a:off x="1416049" y="1261221"/>
          <a:ext cx="9360469" cy="470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518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97" y="638692"/>
            <a:ext cx="9360470" cy="622530"/>
          </a:xfrm>
        </p:spPr>
        <p:txBody>
          <a:bodyPr/>
          <a:lstStyle/>
          <a:p>
            <a:r>
              <a:rPr lang="is-IS" dirty="0"/>
              <a:t>Auðvelt eða erfitt að ná endum saman eftir fjölskyldustöðu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FB97FA-82A6-1CE1-2A19-13A4907DB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837580"/>
              </p:ext>
            </p:extLst>
          </p:nvPr>
        </p:nvGraphicFramePr>
        <p:xfrm>
          <a:off x="405442" y="1261222"/>
          <a:ext cx="11188459" cy="467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30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Geta mætt óvæntum 80.000 kr. útgjöldum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8FCD03-D747-EDD9-AD85-35E218E8F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481517"/>
              </p:ext>
            </p:extLst>
          </p:nvPr>
        </p:nvGraphicFramePr>
        <p:xfrm>
          <a:off x="1416049" y="1261221"/>
          <a:ext cx="9360469" cy="474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66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Geta mætt óvæntum 80.000 kr. útgjöldum eftir fjölskyldustöðu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C1561A-FCEF-732F-84EF-B0CCB14B8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739059"/>
              </p:ext>
            </p:extLst>
          </p:nvPr>
        </p:nvGraphicFramePr>
        <p:xfrm>
          <a:off x="1416049" y="1261221"/>
          <a:ext cx="9360469" cy="476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394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Fjárhagsstaða betri eða verri en fyrir ári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26B8AF-54F6-5548-46B3-1AA151527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109625"/>
              </p:ext>
            </p:extLst>
          </p:nvPr>
        </p:nvGraphicFramePr>
        <p:xfrm>
          <a:off x="1416050" y="1261221"/>
          <a:ext cx="9360470" cy="477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76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Efnislegur skortur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C873377-E2DB-8958-3C87-652A6C472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684654"/>
              </p:ext>
            </p:extLst>
          </p:nvPr>
        </p:nvGraphicFramePr>
        <p:xfrm>
          <a:off x="690113" y="1462177"/>
          <a:ext cx="11222966" cy="393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7123480"/>
      </p:ext>
    </p:extLst>
  </p:cSld>
  <p:clrMapOvr>
    <a:masterClrMapping/>
  </p:clrMapOvr>
</p:sld>
</file>

<file path=ppt/theme/theme1.xml><?xml version="1.0" encoding="utf-8"?>
<a:theme xmlns:a="http://schemas.openxmlformats.org/drawingml/2006/main" name="2023-03-15 Varda MS Office Theme">
  <a:themeElements>
    <a:clrScheme name="2023-03-15 Varda MS Office Color Scheme 01">
      <a:dk1>
        <a:srgbClr val="000000"/>
      </a:dk1>
      <a:lt1>
        <a:srgbClr val="FFFFFF"/>
      </a:lt1>
      <a:dk2>
        <a:srgbClr val="706F6F"/>
      </a:dk2>
      <a:lt2>
        <a:srgbClr val="E1F0F3"/>
      </a:lt2>
      <a:accent1>
        <a:srgbClr val="96C0CF"/>
      </a:accent1>
      <a:accent2>
        <a:srgbClr val="706F6F"/>
      </a:accent2>
      <a:accent3>
        <a:srgbClr val="DFD5A5"/>
      </a:accent3>
      <a:accent4>
        <a:srgbClr val="ED6959"/>
      </a:accent4>
      <a:accent5>
        <a:srgbClr val="71909C"/>
      </a:accent5>
      <a:accent6>
        <a:srgbClr val="70AD47"/>
      </a:accent6>
      <a:hlink>
        <a:srgbClr val="F3F1BB"/>
      </a:hlink>
      <a:folHlink>
        <a:srgbClr val="DFD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-03-15 Varda MS Office Theme" id="{D61EE569-7165-3C47-BEB6-20C78987A7A6}" vid="{1B1971A9-616A-2F41-B106-B4D8F8DD75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0BCE1FF99FE448460C600954F0D78" ma:contentTypeVersion="16" ma:contentTypeDescription="Create a new document." ma:contentTypeScope="" ma:versionID="30d6cfea5aad4041db4517d558645388">
  <xsd:schema xmlns:xsd="http://www.w3.org/2001/XMLSchema" xmlns:xs="http://www.w3.org/2001/XMLSchema" xmlns:p="http://schemas.microsoft.com/office/2006/metadata/properties" xmlns:ns2="0d58782e-027c-4e59-9bac-d1af8dc8e167" xmlns:ns3="03c72546-b42b-42cf-a124-cede717e1a14" targetNamespace="http://schemas.microsoft.com/office/2006/metadata/properties" ma:root="true" ma:fieldsID="6bf44e2734689d9f62b954a53fe28328" ns2:_="" ns3:_="">
    <xsd:import namespace="0d58782e-027c-4e59-9bac-d1af8dc8e167"/>
    <xsd:import namespace="03c72546-b42b-42cf-a124-cede717e1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782e-027c-4e59-9bac-d1af8dc8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be648f9-0f37-4bb7-994f-5fce705dde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72546-b42b-42cf-a124-cede717e1a1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5f6e902-897d-471a-976d-113efa092e8c}" ma:internalName="TaxCatchAll" ma:showField="CatchAllData" ma:web="03c72546-b42b-42cf-a124-cede717e1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58782e-027c-4e59-9bac-d1af8dc8e167">
      <Terms xmlns="http://schemas.microsoft.com/office/infopath/2007/PartnerControls"/>
    </lcf76f155ced4ddcb4097134ff3c332f>
    <TaxCatchAll xmlns="03c72546-b42b-42cf-a124-cede717e1a14" xsi:nil="true"/>
  </documentManagement>
</p:properties>
</file>

<file path=customXml/itemProps1.xml><?xml version="1.0" encoding="utf-8"?>
<ds:datastoreItem xmlns:ds="http://schemas.openxmlformats.org/officeDocument/2006/customXml" ds:itemID="{EC329E93-2CB6-4309-9A05-F353FCEB4732}">
  <ds:schemaRefs>
    <ds:schemaRef ds:uri="03c72546-b42b-42cf-a124-cede717e1a14"/>
    <ds:schemaRef ds:uri="0d58782e-027c-4e59-9bac-d1af8dc8e1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451F31-9E85-42EE-8FFC-E073548D59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355B20-2C49-456E-A0EA-755C04E24663}">
  <ds:schemaRefs>
    <ds:schemaRef ds:uri="03c72546-b42b-42cf-a124-cede717e1a14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0d58782e-027c-4e59-9bac-d1af8dc8e16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2023-03-15 Varda MS Office Theme</Template>
  <TotalTime>789</TotalTime>
  <Words>268</Words>
  <Application>Microsoft Office PowerPoint</Application>
  <PresentationFormat>Widescreen</PresentationFormat>
  <Paragraphs>69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2023-03-15 Varda MS Office Theme</vt:lpstr>
      <vt:lpstr>Staða fatlaðs fólks á Íslandi</vt:lpstr>
      <vt:lpstr>Staða fatlaðs fólks á Íslandi </vt:lpstr>
      <vt:lpstr>Fjárhagsstaða</vt:lpstr>
      <vt:lpstr>Auðvelt eða erfitt að ná endum saman</vt:lpstr>
      <vt:lpstr>Auðvelt eða erfitt að ná endum saman eftir fjölskyldustöðu</vt:lpstr>
      <vt:lpstr>Geta mætt óvæntum 80.000 kr. útgjöldum</vt:lpstr>
      <vt:lpstr>Geta mætt óvæntum 80.000 kr. útgjöldum eftir fjölskyldustöðu</vt:lpstr>
      <vt:lpstr>Fjárhagsstaða betri eða verri en fyrir ári</vt:lpstr>
      <vt:lpstr>Efnislegur skortur</vt:lpstr>
      <vt:lpstr>Efnislegur skortur eftir fjölskyldustöðu</vt:lpstr>
      <vt:lpstr>Fjárhagsaðstoð</vt:lpstr>
      <vt:lpstr>Yfirdráttur, smálán, skammtímalán eða lán hjá vini/fjölskyldumeðlim</vt:lpstr>
      <vt:lpstr>Fjárskortur komið í veg fyrir að hægt sé að greiða grunnþætti fyrir sig sjálf</vt:lpstr>
      <vt:lpstr>Fjárskortur komið í veg fyrir að hægt sé að greiða grunnþætti fyrir börn</vt:lpstr>
      <vt:lpstr>Staða á húsnæðismarkaði</vt:lpstr>
      <vt:lpstr>Húsnæði</vt:lpstr>
      <vt:lpstr>Byrði húsnæðiskostnaðar</vt:lpstr>
      <vt:lpstr>Andleg heilsa og félagsleg einangrun</vt:lpstr>
      <vt:lpstr>Nánast dagleg neikvæð einkenni</vt:lpstr>
      <vt:lpstr>Slæm andleg heilsa</vt:lpstr>
      <vt:lpstr>Hugsað nær daglega um að það væri betra að vera dáin eða hugsað um að skaða sig</vt:lpstr>
      <vt:lpstr>Það er alltaf hægt að fá hjálp</vt:lpstr>
      <vt:lpstr>Félagsleg einangrun</vt:lpstr>
      <vt:lpstr>Aðgengi að heilbrigðisþjónustu</vt:lpstr>
      <vt:lpstr>Hafa neitað sér um heilbrigðisþjónustu</vt:lpstr>
      <vt:lpstr>Ástæður þess að hafa neitað sér um heilbrigðisþjónustu</vt:lpstr>
      <vt:lpstr>Staða fatlaðs fólks á Íslandi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Titilskyggna</dc:title>
  <dc:creator>Finnur Malmquist</dc:creator>
  <cp:lastModifiedBy>Kristín Heba Gísladóttir</cp:lastModifiedBy>
  <cp:revision>7</cp:revision>
  <cp:lastPrinted>2023-12-05T09:46:11Z</cp:lastPrinted>
  <dcterms:created xsi:type="dcterms:W3CDTF">2023-03-16T12:08:28Z</dcterms:created>
  <dcterms:modified xsi:type="dcterms:W3CDTF">2023-12-05T20:37:22Z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0x0101001500BCE1FF99FE448460C600954F0D78</vt:lpwstr>
  </property>
  <property fmtid="{D5CDD505-2E9C-101B-9397-08002B2CF9AE}" pid="3" name="MediaServiceImageTags">
    <vt:lpwstr/>
  </property>
</Properties>
</file>